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70" r:id="rId6"/>
    <p:sldId id="271" r:id="rId7"/>
    <p:sldId id="272" r:id="rId8"/>
    <p:sldId id="263" r:id="rId9"/>
    <p:sldId id="265" r:id="rId10"/>
    <p:sldId id="264" r:id="rId11"/>
    <p:sldId id="266" r:id="rId12"/>
    <p:sldId id="273" r:id="rId13"/>
    <p:sldId id="268" r:id="rId14"/>
    <p:sldId id="282" r:id="rId15"/>
    <p:sldId id="283" r:id="rId16"/>
    <p:sldId id="556" r:id="rId17"/>
    <p:sldId id="267" r:id="rId18"/>
    <p:sldId id="557" r:id="rId19"/>
    <p:sldId id="275" r:id="rId20"/>
    <p:sldId id="276" r:id="rId21"/>
    <p:sldId id="277" r:id="rId22"/>
    <p:sldId id="284" r:id="rId23"/>
    <p:sldId id="558" r:id="rId24"/>
    <p:sldId id="559" r:id="rId25"/>
    <p:sldId id="278" r:id="rId26"/>
    <p:sldId id="561" r:id="rId27"/>
    <p:sldId id="562" r:id="rId28"/>
    <p:sldId id="563" r:id="rId29"/>
    <p:sldId id="279" r:id="rId30"/>
    <p:sldId id="564" r:id="rId31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48" autoAdjust="0"/>
  </p:normalViewPr>
  <p:slideViewPr>
    <p:cSldViewPr snapToGrid="0">
      <p:cViewPr varScale="1">
        <p:scale>
          <a:sx n="87" d="100"/>
          <a:sy n="87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4256C-2288-46B7-AFC6-C017276A40D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4EBF2-5986-4F79-8B1D-05980EFD0D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76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19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dirty="0" err="1"/>
              <a:t>Years</a:t>
            </a:r>
            <a:r>
              <a:rPr lang="pt-BR" dirty="0"/>
              <a:t> é o fator mais importante na determinação do Salário, e jogadores com menos experiência ganham salários mais baixos do que jogadores mais experientes. Dado que um jogador é menos experiente, o número de rebatidas que fez no ano anterior (</a:t>
            </a:r>
            <a:r>
              <a:rPr lang="pt-BR" b="1" dirty="0"/>
              <a:t>Hits</a:t>
            </a:r>
            <a:r>
              <a:rPr lang="pt-BR" dirty="0"/>
              <a:t>) parece ter pouco peso no seu salário. </a:t>
            </a:r>
          </a:p>
          <a:p>
            <a:pPr algn="l"/>
            <a:r>
              <a:rPr lang="pt-BR" dirty="0"/>
              <a:t>Entre os jogadores que estão nas ligas principais há cinco ou mais anos, o número de rebatidas feitas no ano anterior afeta o salário, e os jogadores que fizeram mais rebatidas no ano passado tendem a receber salários mais altos.</a:t>
            </a:r>
          </a:p>
          <a:p>
            <a:pPr algn="l"/>
            <a:r>
              <a:rPr lang="pt-BR" dirty="0"/>
              <a:t>Esta árvore é um modelo </a:t>
            </a:r>
            <a:r>
              <a:rPr lang="pt-BR" b="1" dirty="0"/>
              <a:t>simples</a:t>
            </a:r>
            <a:r>
              <a:rPr lang="pt-BR" dirty="0"/>
              <a:t> da relação entre </a:t>
            </a:r>
            <a:r>
              <a:rPr lang="pt-BR" b="1" i="1" dirty="0" err="1"/>
              <a:t>Years</a:t>
            </a:r>
            <a:r>
              <a:rPr lang="pt-BR" dirty="0"/>
              <a:t>, </a:t>
            </a:r>
            <a:r>
              <a:rPr lang="pt-BR" b="1" i="1" dirty="0"/>
              <a:t>Hits</a:t>
            </a:r>
            <a:r>
              <a:rPr lang="pt-BR" dirty="0"/>
              <a:t> e </a:t>
            </a:r>
            <a:r>
              <a:rPr lang="pt-BR" b="1" i="1" dirty="0"/>
              <a:t>Salário</a:t>
            </a:r>
            <a:r>
              <a:rPr lang="pt-BR" dirty="0"/>
              <a:t>, mas com </a:t>
            </a:r>
            <a:r>
              <a:rPr lang="pt-BR" b="1" dirty="0"/>
              <a:t>alta </a:t>
            </a:r>
            <a:r>
              <a:rPr lang="pt-BR" b="1" dirty="0" err="1"/>
              <a:t>interpretabilidade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4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Encontrar os valores de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j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e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s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que minimizem a equação pode ser feito rapidamente, especialmente quando o número de características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p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não é grande.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26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Encontrar os valores de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j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e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s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que minimizem a equação pode ser feito rapidamente, especialmente quando o número de características </a:t>
            </a:r>
            <a:r>
              <a:rPr lang="pt-BR" b="0" i="1" dirty="0">
                <a:solidFill>
                  <a:srgbClr val="797979"/>
                </a:solidFill>
                <a:effectLst/>
                <a:latin typeface="inherit"/>
              </a:rPr>
              <a:t>p</a:t>
            </a:r>
            <a:r>
              <a:rPr lang="pt-BR" b="0" i="0" dirty="0">
                <a:solidFill>
                  <a:srgbClr val="797979"/>
                </a:solidFill>
                <a:effectLst/>
                <a:latin typeface="inherit"/>
              </a:rPr>
              <a:t> não é grande.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52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3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5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EBF2-5986-4F79-8B1D-05980EFD0D9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27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B200C800-34EC-410E-B5BF-1D785A0AD5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8218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Slide do think-cell" r:id="rId16" imgW="351" imgH="351" progId="TCLayout.ActiveDocument.1">
                  <p:embed/>
                </p:oleObj>
              </mc:Choice>
              <mc:Fallback>
                <p:oleObj name="Slide do think-cell" r:id="rId1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2F74FBC3-73A0-4765-B3B8-86854059FC26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18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0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bagging-and-random-forest-ensemble-algorithms-for-machine-learning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4.xml"/><Relationship Id="rId7" Type="http://schemas.openxmlformats.org/officeDocument/2006/relationships/image" Target="../media/image22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1.xml"/><Relationship Id="rId7" Type="http://schemas.openxmlformats.org/officeDocument/2006/relationships/image" Target="../media/image1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26BA0C1-AD96-4A49-B6A5-49256F8EB2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8410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6F6FF68A-9985-4A40-B81F-F99EA934FA1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36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785D0-5AD1-409D-B3C8-221E38A88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Tree-Based</a:t>
            </a:r>
            <a:r>
              <a:rPr lang="pt-BR" dirty="0"/>
              <a:t> </a:t>
            </a:r>
            <a:r>
              <a:rPr lang="pt-BR" dirty="0" err="1"/>
              <a:t>methods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DE8F67-844C-4106-98AE-965DA7E1D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statistical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– </a:t>
            </a:r>
            <a:r>
              <a:rPr lang="pt-BR" dirty="0" err="1"/>
              <a:t>chapter</a:t>
            </a:r>
            <a:r>
              <a:rPr lang="pt-BR" dirty="0"/>
              <a:t> 8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CDDE3A-D1CE-407A-9A51-6DED18602306}"/>
              </a:ext>
            </a:extLst>
          </p:cNvPr>
          <p:cNvSpPr txBox="1"/>
          <p:nvPr/>
        </p:nvSpPr>
        <p:spPr>
          <a:xfrm>
            <a:off x="4210147" y="5470335"/>
            <a:ext cx="373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TATIANA ESCOVEDO, PhD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tatianae@gmail.com</a:t>
            </a:r>
          </a:p>
        </p:txBody>
      </p:sp>
      <p:pic>
        <p:nvPicPr>
          <p:cNvPr id="8" name="Imagem 7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C78487DC-CC56-4F4C-B775-3A17CB6660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90"/>
          <a:stretch/>
        </p:blipFill>
        <p:spPr>
          <a:xfrm>
            <a:off x="4747972" y="3676613"/>
            <a:ext cx="1520626" cy="1590444"/>
          </a:xfrm>
          <a:prstGeom prst="rect">
            <a:avLst/>
          </a:prstGeom>
        </p:spPr>
      </p:pic>
      <p:pic>
        <p:nvPicPr>
          <p:cNvPr id="9" name="Imagem 8" descr="Uma imagem contendo objeto, relógio, placa, desenho&#10;&#10;Descrição gerada automaticamente">
            <a:extLst>
              <a:ext uri="{FF2B5EF4-FFF2-40B4-BE49-F238E27FC236}">
                <a16:creationId xmlns:a16="http://schemas.microsoft.com/office/drawing/2014/main" id="{942BEEAB-DEB5-4737-9151-A94E1873F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52" y="3674614"/>
            <a:ext cx="1122162" cy="16084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AEDE1A2-7AFF-4B47-B825-1F16C7AE8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334" y="34591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3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28AA5284-D992-4A3E-B24F-4E4298725C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6655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0C6CD353-08A3-4AE9-B843-3D11C7CE66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A49DB1-D2AB-4E31-A5CC-B8F810F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– construindo uma árvore de 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07CD57-C8CA-42CB-A537-634BD15E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064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Usar o particionamento binário recursivo para construir uma grande árvore com os dados de treinamento, parando apenas quando cada nó terminal tiver menos do que um número mínimo de observações.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Aplicar </a:t>
            </a:r>
            <a:r>
              <a:rPr lang="pt-BR" sz="2000" i="1" dirty="0" err="1">
                <a:solidFill>
                  <a:schemeClr val="tx1"/>
                </a:solidFill>
              </a:rPr>
              <a:t>Cost</a:t>
            </a:r>
            <a:r>
              <a:rPr lang="pt-BR" sz="2000" i="1" dirty="0">
                <a:solidFill>
                  <a:schemeClr val="tx1"/>
                </a:solidFill>
              </a:rPr>
              <a:t> </a:t>
            </a:r>
            <a:r>
              <a:rPr lang="pt-BR" sz="2000" i="1" dirty="0" err="1">
                <a:solidFill>
                  <a:schemeClr val="tx1"/>
                </a:solidFill>
              </a:rPr>
              <a:t>complexity</a:t>
            </a:r>
            <a:r>
              <a:rPr lang="pt-BR" sz="2000" i="1" dirty="0">
                <a:solidFill>
                  <a:schemeClr val="tx1"/>
                </a:solidFill>
              </a:rPr>
              <a:t> </a:t>
            </a:r>
            <a:r>
              <a:rPr lang="pt-BR" sz="2000" i="1" dirty="0" err="1">
                <a:solidFill>
                  <a:schemeClr val="tx1"/>
                </a:solidFill>
              </a:rPr>
              <a:t>pruning</a:t>
            </a:r>
            <a:r>
              <a:rPr lang="pt-BR" sz="2000" i="1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</a:rPr>
              <a:t>à árvore gerada, a fim de obter um sequência das melhores </a:t>
            </a:r>
            <a:r>
              <a:rPr lang="pt-BR" sz="2000" dirty="0" err="1">
                <a:solidFill>
                  <a:schemeClr val="tx1"/>
                </a:solidFill>
              </a:rPr>
              <a:t>subárvores</a:t>
            </a:r>
            <a:r>
              <a:rPr lang="pt-BR" sz="2000" dirty="0">
                <a:solidFill>
                  <a:schemeClr val="tx1"/>
                </a:solidFill>
              </a:rPr>
              <a:t>, em função de α.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Usar validação cruzada K-</a:t>
            </a:r>
            <a:r>
              <a:rPr lang="pt-BR" sz="2000" dirty="0" err="1">
                <a:solidFill>
                  <a:schemeClr val="tx1"/>
                </a:solidFill>
              </a:rPr>
              <a:t>fold</a:t>
            </a:r>
            <a:r>
              <a:rPr lang="pt-BR" sz="2000" dirty="0">
                <a:solidFill>
                  <a:schemeClr val="tx1"/>
                </a:solidFill>
              </a:rPr>
              <a:t> para escolher α, dividindo o conjunto de observações em K partições. Para cada k = 1,. . ., K:</a:t>
            </a:r>
          </a:p>
          <a:p>
            <a:pPr marL="666900" lvl="1" indent="-342900">
              <a:buFont typeface="+mj-lt"/>
              <a:buAutoNum type="alphaLcPeriod"/>
            </a:pPr>
            <a:r>
              <a:rPr lang="pt-BR" sz="1800" dirty="0">
                <a:solidFill>
                  <a:schemeClr val="tx1"/>
                </a:solidFill>
              </a:rPr>
              <a:t>Repetir as etapas 1 e 2 em todas as partições, exceto na k-</a:t>
            </a:r>
            <a:r>
              <a:rPr lang="pt-BR" sz="1800" dirty="0" err="1">
                <a:solidFill>
                  <a:schemeClr val="tx1"/>
                </a:solidFill>
              </a:rPr>
              <a:t>ésima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</a:p>
          <a:p>
            <a:pPr marL="666900" lvl="1" indent="-342900">
              <a:buFont typeface="+mj-lt"/>
              <a:buAutoNum type="alphaLcPeriod"/>
            </a:pPr>
            <a:r>
              <a:rPr lang="pt-BR" sz="1800" dirty="0">
                <a:solidFill>
                  <a:schemeClr val="tx1"/>
                </a:solidFill>
              </a:rPr>
              <a:t>Avaliar o erro médio quadrático da predição nos dados externos à k </a:t>
            </a:r>
            <a:r>
              <a:rPr lang="pt-BR" sz="1800" dirty="0" err="1">
                <a:solidFill>
                  <a:schemeClr val="tx1"/>
                </a:solidFill>
              </a:rPr>
              <a:t>ésima</a:t>
            </a:r>
            <a:r>
              <a:rPr lang="pt-BR" sz="1800" dirty="0">
                <a:solidFill>
                  <a:schemeClr val="tx1"/>
                </a:solidFill>
              </a:rPr>
              <a:t> partição, como função de α.</a:t>
            </a:r>
          </a:p>
          <a:p>
            <a:pPr marL="324000" lvl="1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Fazer a média dos resultados para cada valor de α e escolher α que minimize o erro médio.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Retornar a </a:t>
            </a:r>
            <a:r>
              <a:rPr lang="pt-BR" sz="2000" dirty="0" err="1">
                <a:solidFill>
                  <a:schemeClr val="tx1"/>
                </a:solidFill>
              </a:rPr>
              <a:t>subárvore</a:t>
            </a:r>
            <a:r>
              <a:rPr lang="pt-BR" sz="2000" dirty="0">
                <a:solidFill>
                  <a:schemeClr val="tx1"/>
                </a:solidFill>
              </a:rPr>
              <a:t> da Etapa 2 que corresponda ao valor escolhido de α.</a:t>
            </a:r>
          </a:p>
        </p:txBody>
      </p:sp>
    </p:spTree>
    <p:extLst>
      <p:ext uri="{BB962C8B-B14F-4D97-AF65-F5344CB8AC3E}">
        <p14:creationId xmlns:p14="http://schemas.microsoft.com/office/powerpoint/2010/main" val="203945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2418A7D-B118-49DF-85E6-DBBF937A0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8375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BE34486B-1446-4045-A391-70842E99A8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6FA4DD-1A6A-4260-A24E-FE2087DF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191B6F-A819-48C8-BBE4-819D710E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150113" cy="367830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Usadas para predizer uma resposta </a:t>
            </a:r>
            <a:r>
              <a:rPr lang="pt-BR" sz="2400" b="1" dirty="0">
                <a:solidFill>
                  <a:schemeClr val="tx1"/>
                </a:solidFill>
              </a:rPr>
              <a:t>qualitativa</a:t>
            </a:r>
            <a:r>
              <a:rPr lang="pt-BR" sz="2400" dirty="0">
                <a:solidFill>
                  <a:schemeClr val="tx1"/>
                </a:solidFill>
              </a:rPr>
              <a:t> (em vez de quantitativa).</a:t>
            </a:r>
          </a:p>
          <a:p>
            <a:r>
              <a:rPr lang="pt-BR" sz="2400" dirty="0">
                <a:solidFill>
                  <a:schemeClr val="tx1"/>
                </a:solidFill>
              </a:rPr>
              <a:t>Cada observação predita pertencerá à classe das observações de treino </a:t>
            </a:r>
            <a:r>
              <a:rPr lang="pt-BR" sz="2400" u="sng" dirty="0">
                <a:solidFill>
                  <a:schemeClr val="tx1"/>
                </a:solidFill>
              </a:rPr>
              <a:t>mais comumente ocorrida </a:t>
            </a:r>
            <a:r>
              <a:rPr lang="pt-BR" sz="2400" dirty="0">
                <a:solidFill>
                  <a:schemeClr val="tx1"/>
                </a:solidFill>
              </a:rPr>
              <a:t>na região a qual ela pertence.</a:t>
            </a:r>
          </a:p>
          <a:p>
            <a:r>
              <a:rPr lang="pt-BR" sz="2400" dirty="0">
                <a:solidFill>
                  <a:schemeClr val="tx1"/>
                </a:solidFill>
              </a:rPr>
              <a:t>Geralmente, não estamos interessados apenas na predição de classe correspondente a um nó terminal, mas também na </a:t>
            </a:r>
            <a:r>
              <a:rPr lang="pt-BR" sz="2400" u="sng" dirty="0">
                <a:solidFill>
                  <a:schemeClr val="tx1"/>
                </a:solidFill>
              </a:rPr>
              <a:t>proporção de classes </a:t>
            </a:r>
            <a:r>
              <a:rPr lang="pt-BR" sz="2400" dirty="0">
                <a:solidFill>
                  <a:schemeClr val="tx1"/>
                </a:solidFill>
              </a:rPr>
              <a:t>dentre as observações de treino que caem naquela região.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19481B-0EDD-458A-AFD8-17D3A1DB1C41}"/>
              </a:ext>
            </a:extLst>
          </p:cNvPr>
          <p:cNvSpPr/>
          <p:nvPr/>
        </p:nvSpPr>
        <p:spPr>
          <a:xfrm>
            <a:off x="11610807" y="110169"/>
            <a:ext cx="495759" cy="495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98F8F5-C04F-4DA5-AEFD-B2B7CB7F0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761" y="1990624"/>
            <a:ext cx="4234147" cy="44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6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F60B1D63-E833-4B46-B2CB-380655CE15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1255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2B9ED375-EE11-4E56-B8B9-7411060D56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C44B9D-A7FC-44D8-9612-5DA1EACD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64CF1-3900-4AC0-8425-C6C71FAF7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4376397" cy="3633047"/>
          </a:xfrm>
        </p:spPr>
        <p:txBody>
          <a:bodyPr>
            <a:noAutofit/>
          </a:bodyPr>
          <a:lstStyle/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Construção similar à árvore de regressão (particionamento binário recursivo)</a:t>
            </a:r>
          </a:p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O RSS </a:t>
            </a:r>
            <a:r>
              <a:rPr lang="pt-BR" sz="2200" b="1" dirty="0">
                <a:solidFill>
                  <a:schemeClr val="tx1"/>
                </a:solidFill>
              </a:rPr>
              <a:t>não pode </a:t>
            </a:r>
            <a:r>
              <a:rPr lang="pt-BR" sz="2200" dirty="0">
                <a:solidFill>
                  <a:schemeClr val="tx1"/>
                </a:solidFill>
              </a:rPr>
              <a:t>ser usado como critério de particionamento</a:t>
            </a:r>
          </a:p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Alternativa: </a:t>
            </a:r>
            <a:r>
              <a:rPr lang="pt-BR" sz="2200" b="1" dirty="0">
                <a:solidFill>
                  <a:schemeClr val="tx1"/>
                </a:solidFill>
              </a:rPr>
              <a:t>taxa de erro de classificação </a:t>
            </a:r>
            <a:r>
              <a:rPr lang="pt-BR" sz="2200" dirty="0">
                <a:solidFill>
                  <a:schemeClr val="tx1"/>
                </a:solidFill>
              </a:rPr>
              <a:t>(% de observações de uma região que não pertencem à classe mais comum) 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E5C45C0-7B6A-4B95-93BD-9EB127471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3859" y="2228003"/>
            <a:ext cx="6764358" cy="363304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fontAlgn="base"/>
            <a:r>
              <a:rPr lang="pt-BR" sz="2400" dirty="0">
                <a:solidFill>
                  <a:schemeClr val="tx1"/>
                </a:solidFill>
              </a:rPr>
              <a:t>O erro de classificação </a:t>
            </a:r>
            <a:r>
              <a:rPr lang="pt-BR" sz="2400" b="1" dirty="0">
                <a:solidFill>
                  <a:schemeClr val="tx1"/>
                </a:solidFill>
              </a:rPr>
              <a:t>não é</a:t>
            </a:r>
            <a:r>
              <a:rPr lang="pt-BR" sz="2400" dirty="0">
                <a:solidFill>
                  <a:schemeClr val="tx1"/>
                </a:solidFill>
              </a:rPr>
              <a:t> suficientemente sensitivo para o crescimento da árvore.  Alternativas:</a:t>
            </a:r>
          </a:p>
          <a:p>
            <a:pPr lvl="1" fontAlgn="base"/>
            <a:r>
              <a:rPr lang="pt-BR" sz="2200" dirty="0">
                <a:solidFill>
                  <a:schemeClr val="tx1"/>
                </a:solidFill>
              </a:rPr>
              <a:t>Gini index</a:t>
            </a:r>
          </a:p>
          <a:p>
            <a:pPr lvl="1" fontAlgn="base"/>
            <a:r>
              <a:rPr lang="pt-BR" sz="2200" dirty="0">
                <a:solidFill>
                  <a:schemeClr val="tx1"/>
                </a:solidFill>
              </a:rPr>
              <a:t>Cross-</a:t>
            </a:r>
            <a:r>
              <a:rPr lang="pt-BR" sz="2200" dirty="0" err="1">
                <a:solidFill>
                  <a:schemeClr val="tx1"/>
                </a:solidFill>
              </a:rPr>
              <a:t>entropy</a:t>
            </a:r>
            <a:r>
              <a:rPr lang="pt-BR" sz="2200" dirty="0">
                <a:solidFill>
                  <a:schemeClr val="tx1"/>
                </a:solidFill>
              </a:rPr>
              <a:t> 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Estes índices são usados para avaliar a </a:t>
            </a:r>
            <a:r>
              <a:rPr lang="pt-BR" sz="2400" b="1" dirty="0">
                <a:solidFill>
                  <a:schemeClr val="tx1"/>
                </a:solidFill>
              </a:rPr>
              <a:t>qualidade de um particionamento </a:t>
            </a:r>
            <a:r>
              <a:rPr lang="pt-BR" sz="2400" dirty="0">
                <a:solidFill>
                  <a:schemeClr val="tx1"/>
                </a:solidFill>
              </a:rPr>
              <a:t>(medidas de pureza), importante para dar segurança ao resultado da classificação. 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Para avaliar a </a:t>
            </a:r>
            <a:r>
              <a:rPr lang="pt-BR" sz="2400" b="1" dirty="0">
                <a:solidFill>
                  <a:schemeClr val="tx1"/>
                </a:solidFill>
              </a:rPr>
              <a:t>acurácia de predição </a:t>
            </a:r>
            <a:r>
              <a:rPr lang="pt-BR" sz="2400" dirty="0">
                <a:solidFill>
                  <a:schemeClr val="tx1"/>
                </a:solidFill>
              </a:rPr>
              <a:t>da árvore final, o erro de classificação é mais adequado.</a:t>
            </a:r>
          </a:p>
        </p:txBody>
      </p:sp>
    </p:spTree>
    <p:extLst>
      <p:ext uri="{BB962C8B-B14F-4D97-AF65-F5344CB8AC3E}">
        <p14:creationId xmlns:p14="http://schemas.microsoft.com/office/powerpoint/2010/main" val="85008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41A12DF1-3009-4698-A1D0-1A3163E5AC6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4350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2C398899-8BFF-4030-B79A-BE33D09A69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E8887B-11FC-4931-A8BB-2298545A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 das árvores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8D7CEB-2254-4332-8ACE-CF8B4C31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22" y="2180496"/>
            <a:ext cx="10420985" cy="36783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Fáceis de explicar para as pessoas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Similares ao processo de decisão humano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Podem ser exibidas graficamente e facilmente interpretadas por um não-especialista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Podem acomodar variáveis qualitativas sem necessidade de criação de </a:t>
            </a:r>
            <a:r>
              <a:rPr lang="pt-BR" sz="2800" dirty="0" err="1">
                <a:solidFill>
                  <a:schemeClr val="tx1"/>
                </a:solidFill>
              </a:rPr>
              <a:t>dummies</a:t>
            </a:r>
            <a:endParaRPr lang="pt-BR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Geralmente não têm o mesmo nível de acurácia preditiva do que outros métodos apresentados no livro</a:t>
            </a:r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0AACFF67-C435-4C2E-9994-0E74A4D3125A}"/>
              </a:ext>
            </a:extLst>
          </p:cNvPr>
          <p:cNvSpPr/>
          <p:nvPr/>
        </p:nvSpPr>
        <p:spPr>
          <a:xfrm>
            <a:off x="798943" y="2313544"/>
            <a:ext cx="357828" cy="3084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72737380-8869-4718-A4EA-66BC6C4BF4E1}"/>
              </a:ext>
            </a:extLst>
          </p:cNvPr>
          <p:cNvSpPr/>
          <p:nvPr/>
        </p:nvSpPr>
        <p:spPr>
          <a:xfrm>
            <a:off x="798943" y="2805540"/>
            <a:ext cx="357828" cy="3084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D591A8FE-FD28-4D48-B2B5-1884C5331CAF}"/>
              </a:ext>
            </a:extLst>
          </p:cNvPr>
          <p:cNvSpPr/>
          <p:nvPr/>
        </p:nvSpPr>
        <p:spPr>
          <a:xfrm>
            <a:off x="798943" y="3539172"/>
            <a:ext cx="357828" cy="3084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7A7712C7-7468-4837-B558-1DE8F79C6B7A}"/>
              </a:ext>
            </a:extLst>
          </p:cNvPr>
          <p:cNvSpPr/>
          <p:nvPr/>
        </p:nvSpPr>
        <p:spPr>
          <a:xfrm>
            <a:off x="796241" y="4313395"/>
            <a:ext cx="357828" cy="3084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BBDB9F84-CDEC-465A-883F-06C8CEC45EE9}"/>
              </a:ext>
            </a:extLst>
          </p:cNvPr>
          <p:cNvSpPr/>
          <p:nvPr/>
        </p:nvSpPr>
        <p:spPr>
          <a:xfrm rot="10800000">
            <a:off x="790837" y="5247657"/>
            <a:ext cx="357828" cy="308472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60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5D40898D-A180-4327-A7EC-6D1D323FC34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42828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Slide do think-cell" r:id="rId4" imgW="351" imgH="351" progId="TCLayout.ActiveDocument.1">
                  <p:embed/>
                </p:oleObj>
              </mc:Choice>
              <mc:Fallback>
                <p:oleObj name="Slide do think-cell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F7643F19-5482-8549-8716-A2D7CC3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BAGGING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75B90-714A-4345-ACA7-40B36B6C9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 err="1">
                <a:solidFill>
                  <a:schemeClr val="accent3"/>
                </a:solidFill>
              </a:rPr>
              <a:t>Boostrap</a:t>
            </a:r>
            <a:r>
              <a:rPr lang="pt-BR" sz="2800" b="1" dirty="0">
                <a:solidFill>
                  <a:schemeClr val="accent3"/>
                </a:solidFill>
              </a:rPr>
              <a:t>: </a:t>
            </a:r>
            <a:r>
              <a:rPr lang="pt-BR" sz="2800" b="1" dirty="0"/>
              <a:t>Método estatístico poderoso para estimar uma quantidade (como média ou desvio padrão) a partir de uma amostra pequena de dados. </a:t>
            </a:r>
          </a:p>
          <a:p>
            <a:endParaRPr lang="pt-BR" sz="2800" dirty="0"/>
          </a:p>
          <a:p>
            <a:r>
              <a:rPr lang="pt-BR" sz="2800" b="1" i="1" dirty="0"/>
              <a:t>Exemplo: </a:t>
            </a:r>
            <a:r>
              <a:rPr lang="pt-BR" sz="2800" dirty="0"/>
              <a:t>temos uma amostra de 100 valores e gostaríamos de obter uma estimativa da média da amostra. Podemos calcular a média diretamente da amostra como: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1D2A8A-F9A6-5D41-8AC7-AA76687A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/>
              <a:t>/31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4C207C-3C98-8D4D-9FE6-A473699DE1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29"/>
          <a:stretch/>
        </p:blipFill>
        <p:spPr>
          <a:xfrm>
            <a:off x="5800272" y="5370543"/>
            <a:ext cx="3199641" cy="950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450ECBD-392E-4287-B3B6-812C393066DA}"/>
              </a:ext>
            </a:extLst>
          </p:cNvPr>
          <p:cNvSpPr/>
          <p:nvPr/>
        </p:nvSpPr>
        <p:spPr>
          <a:xfrm>
            <a:off x="11610807" y="110169"/>
            <a:ext cx="495759" cy="495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06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43F19-5482-8549-8716-A2D7CC3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75B90-714A-4345-ACA7-40B36B6C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53355"/>
          </a:xfrm>
        </p:spPr>
        <p:txBody>
          <a:bodyPr>
            <a:normAutofit/>
          </a:bodyPr>
          <a:lstStyle/>
          <a:p>
            <a:r>
              <a:rPr lang="pt-BR" sz="2800" dirty="0"/>
              <a:t>Como sabemos que a amostra é </a:t>
            </a:r>
            <a:r>
              <a:rPr lang="pt-BR" sz="2800" b="1" dirty="0"/>
              <a:t>pequena</a:t>
            </a:r>
            <a:r>
              <a:rPr lang="pt-BR" sz="2800" dirty="0"/>
              <a:t>, esta média provavelmente tem um </a:t>
            </a:r>
            <a:r>
              <a:rPr lang="pt-BR" sz="2800" b="1" dirty="0"/>
              <a:t>erro</a:t>
            </a:r>
            <a:r>
              <a:rPr lang="pt-BR" sz="2800" dirty="0"/>
              <a:t>.  </a:t>
            </a:r>
          </a:p>
          <a:p>
            <a:r>
              <a:rPr lang="pt-BR" sz="2800" dirty="0"/>
              <a:t>Podemos melhorar o estimativa de nossa média usando o </a:t>
            </a:r>
            <a:r>
              <a:rPr lang="pt-BR" sz="2800" b="1" dirty="0" err="1"/>
              <a:t>Bootstrap</a:t>
            </a:r>
            <a:r>
              <a:rPr lang="pt-BR" sz="2800" dirty="0"/>
              <a:t>: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sz="2400" dirty="0"/>
              <a:t>Crie muitas </a:t>
            </a:r>
            <a:r>
              <a:rPr lang="pt-BR" sz="2400" dirty="0" err="1"/>
              <a:t>sub-amostras</a:t>
            </a:r>
            <a:r>
              <a:rPr lang="pt-BR" sz="2400" dirty="0"/>
              <a:t> aleatórias (por exemplo, 1000) do conjunto de dados com substituição (o que significa que podemos selecionar o mesmo valor várias vezes).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sz="2400" dirty="0"/>
              <a:t>Calcule a média de cada </a:t>
            </a:r>
            <a:r>
              <a:rPr lang="pt-BR" sz="2400" dirty="0" err="1"/>
              <a:t>sub-amostra</a:t>
            </a:r>
            <a:r>
              <a:rPr lang="pt-BR" sz="2400" dirty="0"/>
              <a:t>.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sz="2400" dirty="0"/>
              <a:t>Calcule a média das médias coletadas e use-a como a média estimada para os dados.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1D2A8A-F9A6-5D41-8AC7-AA76687A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2472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43F19-5482-8549-8716-A2D7CC3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bagging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75B90-714A-4345-ACA7-40B36B6C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10297" cy="4253355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Usa o mesmo algoritmo para cada modelo, treinando cada um deles em um subconjunto aleatório do conjunto de treino.</a:t>
            </a:r>
          </a:p>
          <a:p>
            <a:r>
              <a:rPr lang="pt-BR" sz="2800" dirty="0"/>
              <a:t>Após o treinamento de cada modelo, a predição de uma nova instância é a </a:t>
            </a:r>
            <a:r>
              <a:rPr lang="pt-BR" sz="2800" b="1" dirty="0"/>
              <a:t>agregação das predições individuais</a:t>
            </a:r>
            <a:r>
              <a:rPr lang="pt-BR" sz="2800" dirty="0"/>
              <a:t>.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1D2A8A-F9A6-5D41-8AC7-AA76687A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/>
              <a:t>/31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498C6D-FD83-084E-A7BE-69492A2D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308" y="1966588"/>
            <a:ext cx="6413500" cy="3365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C1DBC1-B5F4-584A-AF59-830CE8639DDF}"/>
              </a:ext>
            </a:extLst>
          </p:cNvPr>
          <p:cNvSpPr/>
          <p:nvPr/>
        </p:nvSpPr>
        <p:spPr>
          <a:xfrm>
            <a:off x="7218281" y="5956212"/>
            <a:ext cx="3705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i="1" dirty="0">
                <a:solidFill>
                  <a:schemeClr val="tx2"/>
                </a:solidFill>
              </a:rPr>
              <a:t>Fonte: </a:t>
            </a:r>
            <a:r>
              <a:rPr lang="pt-BR" sz="1400" i="1" dirty="0" err="1">
                <a:solidFill>
                  <a:schemeClr val="tx2"/>
                </a:solidFill>
              </a:rPr>
              <a:t>Géron</a:t>
            </a:r>
            <a:r>
              <a:rPr lang="pt-BR" sz="1400" i="1" dirty="0">
                <a:solidFill>
                  <a:schemeClr val="tx2"/>
                </a:solidFill>
              </a:rPr>
              <a:t>, </a:t>
            </a:r>
            <a:r>
              <a:rPr lang="pt-BR" sz="1400" i="1" dirty="0" err="1">
                <a:solidFill>
                  <a:schemeClr val="tx2"/>
                </a:solidFill>
              </a:rPr>
              <a:t>Aurélien</a:t>
            </a:r>
            <a:r>
              <a:rPr lang="pt-BR" sz="1400" i="1" dirty="0">
                <a:solidFill>
                  <a:schemeClr val="tx2"/>
                </a:solidFill>
              </a:rPr>
              <a:t>. Hands-On </a:t>
            </a:r>
            <a:r>
              <a:rPr lang="pt-BR" sz="1400" i="1" dirty="0" err="1">
                <a:solidFill>
                  <a:schemeClr val="tx2"/>
                </a:solidFill>
              </a:rPr>
              <a:t>Machine</a:t>
            </a:r>
            <a:r>
              <a:rPr lang="pt-BR" sz="1400" i="1" dirty="0">
                <a:solidFill>
                  <a:schemeClr val="tx2"/>
                </a:solidFill>
              </a:rPr>
              <a:t> Learning </a:t>
            </a:r>
            <a:r>
              <a:rPr lang="pt-BR" sz="1400" i="1" dirty="0" err="1">
                <a:solidFill>
                  <a:schemeClr val="tx2"/>
                </a:solidFill>
              </a:rPr>
              <a:t>with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Scikit-Learn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and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TensorFlow</a:t>
            </a:r>
            <a:r>
              <a:rPr lang="pt-BR" sz="1400" i="1" dirty="0">
                <a:solidFill>
                  <a:schemeClr val="tx2"/>
                </a:solidFill>
              </a:rPr>
              <a:t> . </a:t>
            </a:r>
            <a:r>
              <a:rPr lang="pt-BR" sz="1400" i="1" dirty="0" err="1">
                <a:solidFill>
                  <a:schemeClr val="tx2"/>
                </a:solidFill>
              </a:rPr>
              <a:t>O'Reilly</a:t>
            </a:r>
            <a:r>
              <a:rPr lang="pt-BR" sz="1400" i="1" dirty="0">
                <a:solidFill>
                  <a:schemeClr val="tx2"/>
                </a:solidFill>
              </a:rPr>
              <a:t> Media.</a:t>
            </a:r>
          </a:p>
        </p:txBody>
      </p:sp>
    </p:spTree>
    <p:extLst>
      <p:ext uri="{BB962C8B-B14F-4D97-AF65-F5344CB8AC3E}">
        <p14:creationId xmlns:p14="http://schemas.microsoft.com/office/powerpoint/2010/main" val="388443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43F19-5482-8549-8716-A2D7CC3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Bagging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1D2A8A-F9A6-5D41-8AC7-AA76687A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/>
              <a:t>/31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E39AB980-294D-7C42-8D21-4D2A7975274B}"/>
              </a:ext>
            </a:extLst>
          </p:cNvPr>
          <p:cNvSpPr/>
          <p:nvPr/>
        </p:nvSpPr>
        <p:spPr>
          <a:xfrm>
            <a:off x="418641" y="2549465"/>
            <a:ext cx="2853369" cy="310006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Uma forma de reduzir a </a:t>
            </a:r>
            <a:r>
              <a:rPr lang="pt-BR" sz="2400" b="1" dirty="0">
                <a:solidFill>
                  <a:schemeClr val="tx1"/>
                </a:solidFill>
              </a:rPr>
              <a:t>variância</a:t>
            </a:r>
            <a:r>
              <a:rPr lang="pt-BR" sz="2400" dirty="0">
                <a:solidFill>
                  <a:schemeClr val="tx1"/>
                </a:solidFill>
              </a:rPr>
              <a:t> de uma predição é calcular a </a:t>
            </a:r>
            <a:r>
              <a:rPr lang="pt-BR" sz="2400" b="1" dirty="0">
                <a:solidFill>
                  <a:schemeClr val="tx1"/>
                </a:solidFill>
              </a:rPr>
              <a:t>média</a:t>
            </a:r>
            <a:r>
              <a:rPr lang="pt-BR" sz="2400" dirty="0">
                <a:solidFill>
                  <a:schemeClr val="tx1"/>
                </a:solidFill>
              </a:rPr>
              <a:t> de várias predições.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2BB40921-4083-CE4A-A2AB-3ADB7FC4E96C}"/>
              </a:ext>
            </a:extLst>
          </p:cNvPr>
          <p:cNvSpPr/>
          <p:nvPr/>
        </p:nvSpPr>
        <p:spPr>
          <a:xfrm>
            <a:off x="3415229" y="2935375"/>
            <a:ext cx="4294743" cy="1586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Usa </a:t>
            </a:r>
            <a:r>
              <a:rPr lang="pt-BR" sz="2000" dirty="0" err="1"/>
              <a:t>Boostrap</a:t>
            </a:r>
            <a:r>
              <a:rPr lang="pt-BR" sz="2000" dirty="0"/>
              <a:t> para coletar </a:t>
            </a:r>
            <a:r>
              <a:rPr lang="pt-BR" sz="2000" b="1" dirty="0"/>
              <a:t>várias amostras </a:t>
            </a:r>
            <a:r>
              <a:rPr lang="pt-BR" sz="2000" dirty="0"/>
              <a:t>do conjunto de treinamento (com reposição) e treina </a:t>
            </a:r>
            <a:r>
              <a:rPr lang="pt-BR" sz="2000" b="1" dirty="0"/>
              <a:t>um modelo para cada amostra</a:t>
            </a:r>
            <a:r>
              <a:rPr lang="pt-BR" sz="2000" dirty="0"/>
              <a:t>.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DF094276-2A39-3044-A8C7-133EDA1C68E0}"/>
              </a:ext>
            </a:extLst>
          </p:cNvPr>
          <p:cNvSpPr/>
          <p:nvPr/>
        </p:nvSpPr>
        <p:spPr>
          <a:xfrm>
            <a:off x="3415229" y="4624498"/>
            <a:ext cx="4294743" cy="1586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 predição final de saída é a </a:t>
            </a:r>
            <a:r>
              <a:rPr lang="pt-BR" sz="2000" b="1" dirty="0"/>
              <a:t>classe mais votada </a:t>
            </a:r>
            <a:r>
              <a:rPr lang="pt-BR" sz="2000" dirty="0"/>
              <a:t>(classificação) ou a </a:t>
            </a:r>
            <a:r>
              <a:rPr lang="pt-BR" sz="2000" b="1" dirty="0"/>
              <a:t>média</a:t>
            </a:r>
            <a:r>
              <a:rPr lang="pt-BR" sz="2000" dirty="0"/>
              <a:t> (regressão) entre as predições de todos os submodelos.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66E73303-ED57-B14A-9874-6E4423591B9D}"/>
              </a:ext>
            </a:extLst>
          </p:cNvPr>
          <p:cNvSpPr/>
          <p:nvPr/>
        </p:nvSpPr>
        <p:spPr>
          <a:xfrm>
            <a:off x="3415228" y="1983036"/>
            <a:ext cx="4294743" cy="85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/>
              <a:t>Bagging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282926-4ABF-E645-8219-835E419B9FE3}"/>
              </a:ext>
            </a:extLst>
          </p:cNvPr>
          <p:cNvSpPr txBox="1"/>
          <p:nvPr/>
        </p:nvSpPr>
        <p:spPr>
          <a:xfrm>
            <a:off x="7853189" y="2353047"/>
            <a:ext cx="3757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Pode ser usado para </a:t>
            </a:r>
            <a:r>
              <a:rPr lang="pt-BR" sz="2000" b="1" dirty="0"/>
              <a:t>reduzir a variância</a:t>
            </a:r>
            <a:r>
              <a:rPr lang="pt-BR" sz="2000" dirty="0"/>
              <a:t> dos modelos base com alta variância (</a:t>
            </a:r>
            <a:r>
              <a:rPr lang="pt-BR" sz="2000" dirty="0" err="1"/>
              <a:t>ex</a:t>
            </a:r>
            <a:r>
              <a:rPr lang="pt-BR" sz="2000" dirty="0"/>
              <a:t>: árvores de decisão são muito sensíveis aos dados específicos que são treinados)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Cada modelo base tem bias maior do que se fosse treinado com todo o conjunto de treinamento, mas </a:t>
            </a:r>
            <a:r>
              <a:rPr lang="pt-BR" sz="2000" b="1" dirty="0"/>
              <a:t>a agregação reduz o bias e a variância do comitê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389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3F34E-8014-AA4F-B350-1712D291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Bagging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55B74-37B5-BE42-BE20-6F07D5A50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Funcionamento: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Crie várias </a:t>
            </a:r>
            <a:r>
              <a:rPr lang="pt-BR" sz="2400" dirty="0" err="1"/>
              <a:t>sub-amostras</a:t>
            </a:r>
            <a:r>
              <a:rPr lang="pt-BR" sz="2400" dirty="0"/>
              <a:t> (com aprox. 60% do </a:t>
            </a:r>
            <a:r>
              <a:rPr lang="pt-BR" sz="2400" dirty="0" err="1"/>
              <a:t>dataset</a:t>
            </a:r>
            <a:r>
              <a:rPr lang="pt-BR" sz="2400" dirty="0"/>
              <a:t> original) aleatórias do conjunto de dados de treino, com reposição.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Treine um modelo (por exemplo, árvore) em cada amostra.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Dado um novo conjunto de dados, calcule a predição média do comitê (classe mais frequente ou média dos valores de cada modelo).</a:t>
            </a:r>
          </a:p>
          <a:p>
            <a:pPr marL="0" indent="0">
              <a:buNone/>
            </a:pPr>
            <a:r>
              <a:rPr lang="pt-BR" sz="2400" i="1" dirty="0"/>
              <a:t>OBS: O número de árvores a serem criadas é um parâmetro que pode ser escolhido experimentalmente.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6B292B-72B4-DB4B-8125-B4B909C2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72562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E2F29CC-0247-444B-92BD-FA3C813284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Slide do think-cell" r:id="rId4" imgW="351" imgH="351" progId="TCLayout.ActiveDocument.1">
                  <p:embed/>
                </p:oleObj>
              </mc:Choice>
              <mc:Fallback>
                <p:oleObj name="Slide do think-cell" r:id="rId4" imgW="351" imgH="35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E2F29CC-0247-444B-92BD-FA3C81328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4E9264-3857-4377-AD02-135FE8AA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bagging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A7BB16-437D-4519-BFD7-6EC2FB5E5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 fontAlgn="base">
              <a:buNone/>
            </a:pPr>
            <a:r>
              <a:rPr lang="pt-BR" sz="2200" b="1" dirty="0">
                <a:solidFill>
                  <a:schemeClr val="tx1"/>
                </a:solidFill>
              </a:rPr>
              <a:t>Estimação do erro Out-</a:t>
            </a:r>
            <a:r>
              <a:rPr lang="pt-BR" sz="2200" b="1" dirty="0" err="1">
                <a:solidFill>
                  <a:schemeClr val="tx1"/>
                </a:solidFill>
              </a:rPr>
              <a:t>of</a:t>
            </a:r>
            <a:r>
              <a:rPr lang="pt-BR" sz="2200" b="1" dirty="0">
                <a:solidFill>
                  <a:schemeClr val="tx1"/>
                </a:solidFill>
              </a:rPr>
              <a:t>-Bag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Forma direta de estimar o erro de teste de um modelo que utilize </a:t>
            </a:r>
            <a:r>
              <a:rPr lang="pt-BR" sz="2200" i="1" dirty="0" err="1">
                <a:solidFill>
                  <a:schemeClr val="tx1"/>
                </a:solidFill>
              </a:rPr>
              <a:t>bagging</a:t>
            </a:r>
            <a:r>
              <a:rPr lang="pt-BR" sz="2200" dirty="0">
                <a:solidFill>
                  <a:schemeClr val="tx1"/>
                </a:solidFill>
              </a:rPr>
              <a:t>, sem necessidade de usar validação cruzada ou conjunto de validação.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Em média, cada uma das árvores usa em torno de 2/3 das observações. O 1/3 restante não é usado para ajuste da árvore e são observações out-</a:t>
            </a:r>
            <a:r>
              <a:rPr lang="pt-BR" sz="2200" dirty="0" err="1">
                <a:solidFill>
                  <a:schemeClr val="tx1"/>
                </a:solidFill>
              </a:rPr>
              <a:t>of</a:t>
            </a:r>
            <a:r>
              <a:rPr lang="pt-BR" sz="2200" dirty="0">
                <a:solidFill>
                  <a:schemeClr val="tx1"/>
                </a:solidFill>
              </a:rPr>
              <a:t>-bag (OOB).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É possível predizer a resposta da i-</a:t>
            </a:r>
            <a:r>
              <a:rPr lang="pt-BR" sz="2200" dirty="0" err="1">
                <a:solidFill>
                  <a:schemeClr val="tx1"/>
                </a:solidFill>
              </a:rPr>
              <a:t>ésima</a:t>
            </a:r>
            <a:r>
              <a:rPr lang="pt-BR" sz="2200" dirty="0">
                <a:solidFill>
                  <a:schemeClr val="tx1"/>
                </a:solidFill>
              </a:rPr>
              <a:t> observação usando cada uma das árvores nas quais esta observação é OBB. Isto gerará em torno de B/3 predições para a i-</a:t>
            </a:r>
            <a:r>
              <a:rPr lang="pt-BR" sz="2200" dirty="0" err="1">
                <a:solidFill>
                  <a:schemeClr val="tx1"/>
                </a:solidFill>
              </a:rPr>
              <a:t>ésima</a:t>
            </a:r>
            <a:r>
              <a:rPr lang="pt-BR" sz="2200" dirty="0">
                <a:solidFill>
                  <a:schemeClr val="tx1"/>
                </a:solidFill>
              </a:rPr>
              <a:t> observação, e pode-se obter a predição final usando a média das respostas (regressão) ou a votação majoritária (classificação), gerando uma única predição OOB para a i-</a:t>
            </a:r>
            <a:r>
              <a:rPr lang="pt-BR" sz="2200" dirty="0" err="1">
                <a:solidFill>
                  <a:schemeClr val="tx1"/>
                </a:solidFill>
              </a:rPr>
              <a:t>ésima</a:t>
            </a:r>
            <a:r>
              <a:rPr lang="pt-BR" sz="2200" dirty="0">
                <a:solidFill>
                  <a:schemeClr val="tx1"/>
                </a:solidFill>
              </a:rPr>
              <a:t> observação.</a:t>
            </a:r>
          </a:p>
        </p:txBody>
      </p:sp>
    </p:spTree>
    <p:extLst>
      <p:ext uri="{BB962C8B-B14F-4D97-AF65-F5344CB8AC3E}">
        <p14:creationId xmlns:p14="http://schemas.microsoft.com/office/powerpoint/2010/main" val="243513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AD686B6-DF13-4245-B413-6684C389B0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82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C6E776B-F530-4484-9BA2-E79EDD3D19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3834D3-6638-4BEF-AFA0-1D80F832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Tree-Based</a:t>
            </a:r>
            <a:r>
              <a:rPr lang="pt-BR" dirty="0"/>
              <a:t> </a:t>
            </a:r>
            <a:r>
              <a:rPr lang="pt-BR" dirty="0" err="1"/>
              <a:t>methods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104D89-1B0B-45BD-937F-61BA1DCCD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pt-BR" sz="2400" b="1" i="0" dirty="0">
                <a:solidFill>
                  <a:schemeClr val="tx1"/>
                </a:solidFill>
                <a:effectLst/>
                <a:latin typeface="Gill Sans MT (Corpo)"/>
              </a:rPr>
              <a:t>Estratificar/segmentar o espaço de predição em um número de regiões simples.</a:t>
            </a:r>
            <a:endParaRPr lang="pt-BR" sz="2400" b="0" i="0" dirty="0">
              <a:solidFill>
                <a:schemeClr val="tx1"/>
              </a:solidFill>
              <a:effectLst/>
              <a:latin typeface="Gill Sans MT (Corpo)"/>
            </a:endParaRPr>
          </a:p>
          <a:p>
            <a:pPr fontAlgn="base"/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Para fazer uma predição para uma observação, tipicamente se usa a </a:t>
            </a:r>
            <a:r>
              <a:rPr lang="pt-BR" sz="2400" b="1" i="0" dirty="0">
                <a:solidFill>
                  <a:schemeClr val="tx1"/>
                </a:solidFill>
                <a:effectLst/>
                <a:latin typeface="Gill Sans MT (Corpo)"/>
              </a:rPr>
              <a:t>média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 ou a </a:t>
            </a:r>
            <a:r>
              <a:rPr lang="pt-BR" sz="2400" b="1" i="0" dirty="0">
                <a:solidFill>
                  <a:schemeClr val="tx1"/>
                </a:solidFill>
                <a:effectLst/>
                <a:latin typeface="Gill Sans MT (Corpo)"/>
              </a:rPr>
              <a:t>moda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 das observações de treino da região a qual ela pertence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0427D6D-F708-4312-B994-10878EE511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Simples e de fácil interpretação</a:t>
            </a:r>
          </a:p>
          <a:p>
            <a:pPr fontAlgn="base"/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Geralmente não competitivos com as melhores abordagens de treinamento supervisionado em termos de acurácia de predição.</a:t>
            </a:r>
          </a:p>
          <a:p>
            <a:pPr fontAlgn="base"/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A </a:t>
            </a:r>
            <a:r>
              <a:rPr lang="pt-BR" sz="2400" b="1" i="0" dirty="0">
                <a:solidFill>
                  <a:schemeClr val="tx1"/>
                </a:solidFill>
                <a:effectLst/>
                <a:latin typeface="Gill Sans MT (Corpo)"/>
              </a:rPr>
              <a:t>combinação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 de um número grande de árvores pode </a:t>
            </a:r>
            <a:r>
              <a:rPr lang="pt-BR" sz="2400" i="0" dirty="0">
                <a:solidFill>
                  <a:schemeClr val="tx1"/>
                </a:solidFill>
                <a:effectLst/>
                <a:latin typeface="Gill Sans MT (Corpo)"/>
              </a:rPr>
              <a:t>melhorar expressivamente a acurácia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, mas com alguma perda na </a:t>
            </a:r>
            <a:r>
              <a:rPr lang="pt-BR" sz="2400" b="0" i="0" dirty="0" err="1">
                <a:solidFill>
                  <a:schemeClr val="tx1"/>
                </a:solidFill>
                <a:effectLst/>
                <a:latin typeface="Gill Sans MT (Corpo)"/>
              </a:rPr>
              <a:t>interpretabilidade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2060FC-F0E5-4DD8-B608-8AEFEFECB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12765B4-5220-41F4-8595-E249745AD7D7}"/>
              </a:ext>
            </a:extLst>
          </p:cNvPr>
          <p:cNvSpPr/>
          <p:nvPr/>
        </p:nvSpPr>
        <p:spPr>
          <a:xfrm>
            <a:off x="11610807" y="110169"/>
            <a:ext cx="495759" cy="495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1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B386359-8835-4737-9071-C61AC9CEF251}"/>
              </a:ext>
            </a:extLst>
          </p:cNvPr>
          <p:cNvSpPr/>
          <p:nvPr/>
        </p:nvSpPr>
        <p:spPr>
          <a:xfrm>
            <a:off x="6188417" y="2341376"/>
            <a:ext cx="357828" cy="30847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A1EEEAE-537B-4138-B2FF-FA24F2E58BAF}"/>
              </a:ext>
            </a:extLst>
          </p:cNvPr>
          <p:cNvSpPr/>
          <p:nvPr/>
        </p:nvSpPr>
        <p:spPr>
          <a:xfrm rot="10800000">
            <a:off x="6188417" y="2939523"/>
            <a:ext cx="357828" cy="308472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96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4D92518-F28E-47C9-B380-6A5948CD5F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Slide do think-cell" r:id="rId4" imgW="351" imgH="351" progId="TCLayout.ActiveDocument.1">
                  <p:embed/>
                </p:oleObj>
              </mc:Choice>
              <mc:Fallback>
                <p:oleObj name="Slide do think-cell" r:id="rId4" imgW="351" imgH="35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4D92518-F28E-47C9-B380-6A5948CD5F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8420CE0A-699A-4CE4-8617-708A8405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bagging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2FBD1B-7477-4F25-B446-932A737E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pt-BR" sz="2200" b="1" dirty="0">
                <a:solidFill>
                  <a:schemeClr val="tx1"/>
                </a:solidFill>
              </a:rPr>
              <a:t>Medidas de Importância de Variáveis</a:t>
            </a:r>
          </a:p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Em comparação com o método que usa uma única árvore, a técnica de </a:t>
            </a:r>
            <a:r>
              <a:rPr lang="pt-BR" sz="2200" i="1" dirty="0" err="1">
                <a:solidFill>
                  <a:schemeClr val="tx1"/>
                </a:solidFill>
              </a:rPr>
              <a:t>bagging</a:t>
            </a:r>
            <a:r>
              <a:rPr lang="pt-BR" sz="2200" dirty="0">
                <a:solidFill>
                  <a:schemeClr val="tx1"/>
                </a:solidFill>
              </a:rPr>
              <a:t> melhora a acurácia de predição, sacrificando a </a:t>
            </a:r>
            <a:r>
              <a:rPr lang="pt-BR" sz="2200" dirty="0" err="1">
                <a:solidFill>
                  <a:schemeClr val="tx1"/>
                </a:solidFill>
              </a:rPr>
              <a:t>intepretabilidade</a:t>
            </a:r>
            <a:r>
              <a:rPr lang="pt-BR" sz="2200" dirty="0">
                <a:solidFill>
                  <a:schemeClr val="tx1"/>
                </a:solidFill>
              </a:rPr>
              <a:t>: Quando são criadas diversas árvores, não é mais possível representar o resultado do processo estatístico de aprendizagem em uma única árvore e não fica claro quais são as variáveis mais relevantes.</a:t>
            </a:r>
          </a:p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</a:rPr>
              <a:t>É possível obter a </a:t>
            </a:r>
            <a:r>
              <a:rPr lang="pt-BR" sz="2200" u="sng" dirty="0">
                <a:solidFill>
                  <a:schemeClr val="tx1"/>
                </a:solidFill>
              </a:rPr>
              <a:t>sumarização</a:t>
            </a:r>
            <a:r>
              <a:rPr lang="pt-BR" sz="2200" dirty="0">
                <a:solidFill>
                  <a:schemeClr val="tx1"/>
                </a:solidFill>
              </a:rPr>
              <a:t> da importância de cada preditor usando RSS (regressão) ou Gini index (classificação): Guarda-se o quanto o RSS/Gini index diminui quando é feita uma divisão em determinado preditor, e calcula-se a média dentre as B árvores. Um alto valor indica um preditor importante.</a:t>
            </a:r>
          </a:p>
        </p:txBody>
      </p:sp>
    </p:spTree>
    <p:extLst>
      <p:ext uri="{BB962C8B-B14F-4D97-AF65-F5344CB8AC3E}">
        <p14:creationId xmlns:p14="http://schemas.microsoft.com/office/powerpoint/2010/main" val="317197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724E042E-B34B-40F5-B613-614CCF28C4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11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CAB2B14B-32E4-4914-B242-2E64325C768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D344D-BD78-4777-A3BB-52448CA2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r>
              <a:rPr lang="pt-BR" dirty="0"/>
              <a:t> (florestas aleatórias)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DBA9B8E-CE5D-4214-9FA5-40AB9AA14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fontAlgn="base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solidFill>
                      <a:schemeClr val="tx1"/>
                    </a:solidFill>
                  </a:rPr>
                  <a:t>Melhoria em relação ao método 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bagging</a:t>
                </a:r>
                <a:r>
                  <a:rPr lang="pt-BR" sz="2200" dirty="0">
                    <a:solidFill>
                      <a:schemeClr val="tx1"/>
                    </a:solidFill>
                  </a:rPr>
                  <a:t> por </a:t>
                </a:r>
                <a:r>
                  <a:rPr lang="pt-BR" sz="2200" b="1" dirty="0">
                    <a:solidFill>
                      <a:schemeClr val="tx1"/>
                    </a:solidFill>
                  </a:rPr>
                  <a:t>descorrelacionar as árvores</a:t>
                </a:r>
                <a:r>
                  <a:rPr lang="pt-BR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l" fontAlgn="base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solidFill>
                      <a:schemeClr val="tx1"/>
                    </a:solidFill>
                  </a:rPr>
                  <a:t>São construídas diversas árvores usando amostras 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bootstrap</a:t>
                </a:r>
                <a:r>
                  <a:rPr lang="pt-BR" sz="2200" dirty="0">
                    <a:solidFill>
                      <a:schemeClr val="tx1"/>
                    </a:solidFill>
                  </a:rPr>
                  <a:t> dos dados de treino.  A cada divisão, uma amostra aleatória de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m</a:t>
                </a:r>
                <a:r>
                  <a:rPr lang="pt-BR" sz="2200" dirty="0">
                    <a:solidFill>
                      <a:schemeClr val="tx1"/>
                    </a:solidFill>
                  </a:rPr>
                  <a:t> preditores é escolhida como candidatos para o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split</a:t>
                </a:r>
                <a:r>
                  <a:rPr lang="pt-BR" sz="2200" dirty="0">
                    <a:solidFill>
                      <a:schemeClr val="tx1"/>
                    </a:solidFill>
                  </a:rPr>
                  <a:t>, do conjunto total de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p</a:t>
                </a:r>
                <a:r>
                  <a:rPr lang="pt-BR" sz="2200" dirty="0">
                    <a:solidFill>
                      <a:schemeClr val="tx1"/>
                    </a:solidFill>
                  </a:rPr>
                  <a:t> preditores. Uma nova amostra de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m</a:t>
                </a:r>
                <a:r>
                  <a:rPr lang="pt-BR" sz="2200" dirty="0">
                    <a:solidFill>
                      <a:schemeClr val="tx1"/>
                    </a:solidFill>
                  </a:rPr>
                  <a:t> preditores é escolhida a cada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split</a:t>
                </a:r>
                <a:r>
                  <a:rPr lang="pt-BR" sz="2200" dirty="0">
                    <a:solidFill>
                      <a:schemeClr val="tx1"/>
                    </a:solidFill>
                  </a:rPr>
                  <a:t> e tipicamente se escolhe 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m ≈ </a:t>
                </a:r>
                <a14:m>
                  <m:oMath xmlns:m="http://schemas.openxmlformats.org/officeDocument/2006/math">
                    <m:r>
                      <a:rPr lang="pt-BR" sz="2200" i="1">
                        <a:solidFill>
                          <a:schemeClr val="tx1"/>
                        </a:solidFill>
                      </a:rPr>
                      <m:t>√</m:t>
                    </m:r>
                    <m:r>
                      <a:rPr lang="pt-BR" sz="2200" i="1">
                        <a:solidFill>
                          <a:schemeClr val="tx1"/>
                        </a:solidFill>
                      </a:rPr>
                      <m:t>𝑝</m:t>
                    </m:r>
                  </m:oMath>
                </a14:m>
                <a:endParaRPr lang="pt-BR" sz="2200" i="1" dirty="0">
                  <a:solidFill>
                    <a:schemeClr val="tx1"/>
                  </a:solidFill>
                </a:endParaRPr>
              </a:p>
              <a:p>
                <a:pPr algn="l" fontAlgn="base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solidFill>
                      <a:schemeClr val="tx1"/>
                    </a:solidFill>
                  </a:rPr>
                  <a:t>A principal diferença entre os métodos 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bagging</a:t>
                </a:r>
                <a:r>
                  <a:rPr lang="pt-BR" sz="2200" dirty="0">
                    <a:solidFill>
                      <a:schemeClr val="tx1"/>
                    </a:solidFill>
                  </a:rPr>
                  <a:t> e 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random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forests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 </a:t>
                </a:r>
                <a:r>
                  <a:rPr lang="pt-BR" sz="2200" dirty="0">
                    <a:solidFill>
                      <a:schemeClr val="tx1"/>
                    </a:solidFill>
                  </a:rPr>
                  <a:t>é a </a:t>
                </a:r>
                <a:r>
                  <a:rPr lang="pt-BR" sz="2200" u="sng" dirty="0">
                    <a:solidFill>
                      <a:schemeClr val="tx1"/>
                    </a:solidFill>
                  </a:rPr>
                  <a:t>escolha do subconjunto de preditores </a:t>
                </a:r>
                <a:r>
                  <a:rPr lang="pt-BR" sz="2200" i="1" u="sng" dirty="0">
                    <a:solidFill>
                      <a:schemeClr val="tx1"/>
                    </a:solidFill>
                  </a:rPr>
                  <a:t>m</a:t>
                </a:r>
                <a:r>
                  <a:rPr lang="pt-BR" sz="2200" dirty="0">
                    <a:solidFill>
                      <a:schemeClr val="tx1"/>
                    </a:solidFill>
                  </a:rPr>
                  <a:t>. Se uma </a:t>
                </a:r>
                <a:r>
                  <a:rPr lang="pt-BR" sz="2200" dirty="0" err="1">
                    <a:solidFill>
                      <a:schemeClr val="tx1"/>
                    </a:solidFill>
                  </a:rPr>
                  <a:t>random</a:t>
                </a:r>
                <a:r>
                  <a:rPr lang="pt-BR" sz="2200" dirty="0">
                    <a:solidFill>
                      <a:schemeClr val="tx1"/>
                    </a:solidFill>
                  </a:rPr>
                  <a:t> </a:t>
                </a:r>
                <a:r>
                  <a:rPr lang="pt-BR" sz="2200" dirty="0" err="1">
                    <a:solidFill>
                      <a:schemeClr val="tx1"/>
                    </a:solidFill>
                  </a:rPr>
                  <a:t>forest</a:t>
                </a:r>
                <a:r>
                  <a:rPr lang="pt-BR" sz="2200" dirty="0">
                    <a:solidFill>
                      <a:schemeClr val="tx1"/>
                    </a:solidFill>
                  </a:rPr>
                  <a:t> utilizar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m = p</a:t>
                </a:r>
                <a:r>
                  <a:rPr lang="pt-BR" sz="2200" dirty="0">
                    <a:solidFill>
                      <a:schemeClr val="tx1"/>
                    </a:solidFill>
                  </a:rPr>
                  <a:t>, é equivalente ao </a:t>
                </a:r>
                <a:r>
                  <a:rPr lang="pt-BR" sz="2200" dirty="0" err="1">
                    <a:solidFill>
                      <a:schemeClr val="tx1"/>
                    </a:solidFill>
                  </a:rPr>
                  <a:t>bagging</a:t>
                </a:r>
                <a:r>
                  <a:rPr lang="pt-BR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l" fontAlgn="base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solidFill>
                      <a:schemeClr val="tx1"/>
                    </a:solidFill>
                  </a:rPr>
                  <a:t>Utilizar um 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m</a:t>
                </a:r>
                <a:r>
                  <a:rPr lang="pt-BR" sz="2200" dirty="0">
                    <a:solidFill>
                      <a:schemeClr val="tx1"/>
                    </a:solidFill>
                  </a:rPr>
                  <a:t> pequeno na construção de uma 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random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BR" sz="2200" i="1" dirty="0" err="1">
                    <a:solidFill>
                      <a:schemeClr val="tx1"/>
                    </a:solidFill>
                  </a:rPr>
                  <a:t>forest</a:t>
                </a:r>
                <a:r>
                  <a:rPr lang="pt-BR" sz="2200" i="1" dirty="0">
                    <a:solidFill>
                      <a:schemeClr val="tx1"/>
                    </a:solidFill>
                  </a:rPr>
                  <a:t> </a:t>
                </a:r>
                <a:r>
                  <a:rPr lang="pt-BR" sz="2200" dirty="0">
                    <a:solidFill>
                      <a:schemeClr val="tx1"/>
                    </a:solidFill>
                  </a:rPr>
                  <a:t>é útil quando há um grande número de preditores correlacionados.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DBA9B8E-CE5D-4214-9FA5-40AB9AA14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97" r="-497" b="-19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>
            <a:extLst>
              <a:ext uri="{FF2B5EF4-FFF2-40B4-BE49-F238E27FC236}">
                <a16:creationId xmlns:a16="http://schemas.microsoft.com/office/drawing/2014/main" id="{1AD48FB8-433C-4312-8794-524471B853B7}"/>
              </a:ext>
            </a:extLst>
          </p:cNvPr>
          <p:cNvSpPr/>
          <p:nvPr/>
        </p:nvSpPr>
        <p:spPr>
          <a:xfrm>
            <a:off x="11610807" y="110169"/>
            <a:ext cx="495759" cy="495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460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pt-BR" sz="2800" dirty="0">
              <a:latin typeface="Gill Sans MT"/>
              <a:ea typeface="+mj-ea"/>
              <a:cs typeface="+mj-cs"/>
              <a:sym typeface="Gill Sans M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r>
              <a:rPr lang="pt-BR" dirty="0"/>
              <a:t> (florestas aleatórias)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/>
              <a:t>/31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947" y="2482571"/>
            <a:ext cx="6148860" cy="347356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AB42DA3-4F93-1C41-A686-EE8CC3B6AF42}"/>
              </a:ext>
            </a:extLst>
          </p:cNvPr>
          <p:cNvSpPr/>
          <p:nvPr/>
        </p:nvSpPr>
        <p:spPr>
          <a:xfrm>
            <a:off x="581193" y="2291507"/>
            <a:ext cx="4880756" cy="402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sz="2400" dirty="0">
                <a:solidFill>
                  <a:schemeClr val="tx2"/>
                </a:solidFill>
              </a:rPr>
              <a:t>Melhoria em relação ao </a:t>
            </a:r>
            <a:r>
              <a:rPr lang="pt-BR" sz="2400" dirty="0" err="1">
                <a:solidFill>
                  <a:schemeClr val="tx2"/>
                </a:solidFill>
              </a:rPr>
              <a:t>Bagging</a:t>
            </a:r>
            <a:r>
              <a:rPr lang="pt-BR" sz="2400" dirty="0">
                <a:solidFill>
                  <a:schemeClr val="tx2"/>
                </a:solidFill>
              </a:rPr>
              <a:t> com árvores de decisão. 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sz="2400" dirty="0">
                <a:solidFill>
                  <a:schemeClr val="tx2"/>
                </a:solidFill>
              </a:rPr>
              <a:t>Em vez de procurar o melhor atributo para dividir um nó, procura o </a:t>
            </a:r>
            <a:r>
              <a:rPr lang="pt-BR" sz="2400" b="1" dirty="0">
                <a:solidFill>
                  <a:schemeClr val="tx2"/>
                </a:solidFill>
              </a:rPr>
              <a:t>melhor atributo entre um subconjunto aleatório dos atributos</a:t>
            </a:r>
            <a:r>
              <a:rPr lang="pt-BR" sz="2400" dirty="0">
                <a:solidFill>
                  <a:schemeClr val="tx2"/>
                </a:solidFill>
              </a:rPr>
              <a:t>. 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sz="2400" dirty="0">
                <a:solidFill>
                  <a:schemeClr val="tx2"/>
                </a:solidFill>
              </a:rPr>
              <a:t>Isso resulta em uma maior diversidade de árvores, geralmente produzindo um ensemble melhor.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629222-BB48-3644-80DC-A1773E73AF22}"/>
              </a:ext>
            </a:extLst>
          </p:cNvPr>
          <p:cNvSpPr txBox="1"/>
          <p:nvPr/>
        </p:nvSpPr>
        <p:spPr>
          <a:xfrm>
            <a:off x="7579603" y="2252619"/>
            <a:ext cx="216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Atributos {A, 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i="1" dirty="0">
                <a:solidFill>
                  <a:srgbClr val="FF0000"/>
                </a:solidFill>
              </a:rPr>
              <a:t>, C, </a:t>
            </a:r>
            <a:r>
              <a:rPr lang="pt-BR" i="1" dirty="0" err="1">
                <a:solidFill>
                  <a:srgbClr val="FF0000"/>
                </a:solidFill>
              </a:rPr>
              <a:t>D</a:t>
            </a:r>
            <a:r>
              <a:rPr lang="pt-BR" i="1" dirty="0">
                <a:solidFill>
                  <a:srgbClr val="FF0000"/>
                </a:solidFill>
              </a:rPr>
              <a:t>, E}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0DADE7-DD16-C942-ABD5-DB952C56C9C3}"/>
              </a:ext>
            </a:extLst>
          </p:cNvPr>
          <p:cNvSpPr txBox="1"/>
          <p:nvPr/>
        </p:nvSpPr>
        <p:spPr>
          <a:xfrm>
            <a:off x="9952293" y="2841793"/>
            <a:ext cx="8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{A, </a:t>
            </a:r>
            <a:r>
              <a:rPr lang="pt-BR" i="1" dirty="0" err="1">
                <a:solidFill>
                  <a:srgbClr val="FF0000"/>
                </a:solidFill>
              </a:rPr>
              <a:t>D</a:t>
            </a:r>
            <a:r>
              <a:rPr lang="pt-BR" i="1" dirty="0">
                <a:solidFill>
                  <a:srgbClr val="FF0000"/>
                </a:solidFill>
              </a:rPr>
              <a:t>, E}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F12573-6AE8-F84C-83AC-EFDE7E57A0E8}"/>
              </a:ext>
            </a:extLst>
          </p:cNvPr>
          <p:cNvSpPr txBox="1"/>
          <p:nvPr/>
        </p:nvSpPr>
        <p:spPr>
          <a:xfrm>
            <a:off x="8536377" y="2976471"/>
            <a:ext cx="892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{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i="1" dirty="0">
                <a:solidFill>
                  <a:srgbClr val="FF0000"/>
                </a:solidFill>
              </a:rPr>
              <a:t>, C, E}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A29C2C-8380-A74A-BA8C-196EC477CA1B}"/>
              </a:ext>
            </a:extLst>
          </p:cNvPr>
          <p:cNvSpPr txBox="1"/>
          <p:nvPr/>
        </p:nvSpPr>
        <p:spPr>
          <a:xfrm>
            <a:off x="6229330" y="2841793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{A, 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i="1" dirty="0">
                <a:solidFill>
                  <a:srgbClr val="FF0000"/>
                </a:solidFill>
              </a:rPr>
              <a:t>, </a:t>
            </a:r>
            <a:r>
              <a:rPr lang="pt-BR" i="1" dirty="0" err="1">
                <a:solidFill>
                  <a:srgbClr val="FF0000"/>
                </a:solidFill>
              </a:rPr>
              <a:t>D</a:t>
            </a:r>
            <a:r>
              <a:rPr lang="pt-BR" i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995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28136-A765-4D4A-B889-360B0D1E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r>
              <a:rPr lang="pt-BR" dirty="0"/>
              <a:t> (florestas aleatórias)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1BC4B-B883-494E-BD90-8423DDA5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6"/>
          </a:xfrm>
        </p:spPr>
        <p:txBody>
          <a:bodyPr>
            <a:normAutofit/>
          </a:bodyPr>
          <a:lstStyle/>
          <a:p>
            <a:r>
              <a:rPr lang="pt-BR" sz="2800" dirty="0"/>
              <a:t>As árvores de decisão escolhem o atributo para o </a:t>
            </a:r>
            <a:r>
              <a:rPr lang="pt-BR" sz="2800" dirty="0" err="1"/>
              <a:t>particionamento</a:t>
            </a:r>
            <a:r>
              <a:rPr lang="pt-BR" sz="2800" dirty="0"/>
              <a:t> usando um algoritmo </a:t>
            </a:r>
            <a:r>
              <a:rPr lang="pt-BR" sz="2800" b="1" dirty="0"/>
              <a:t>guloso</a:t>
            </a:r>
            <a:r>
              <a:rPr lang="pt-BR" sz="2800" dirty="0"/>
              <a:t> que minimiza o erro.  </a:t>
            </a:r>
          </a:p>
          <a:p>
            <a:r>
              <a:rPr lang="pt-BR" sz="2800" dirty="0"/>
              <a:t>Assim, as árvores de decisão geradas para o </a:t>
            </a:r>
            <a:r>
              <a:rPr lang="pt-BR" sz="2800" dirty="0" err="1"/>
              <a:t>Bagging</a:t>
            </a:r>
            <a:r>
              <a:rPr lang="pt-BR" sz="2800" dirty="0"/>
              <a:t> podem ter muitas semelhanças estruturais, resultando em </a:t>
            </a:r>
            <a:r>
              <a:rPr lang="pt-BR" sz="2800" b="1" dirty="0"/>
              <a:t>alta correlação </a:t>
            </a:r>
            <a:r>
              <a:rPr lang="pt-BR" sz="2800" dirty="0"/>
              <a:t>das predições. </a:t>
            </a:r>
          </a:p>
          <a:p>
            <a:r>
              <a:rPr lang="pt-BR" sz="2800" dirty="0"/>
              <a:t>A combinação de predições de vários modelos em conjunto funciona melhor se as predições dos submodelos não forem correlacionadas ou, na melhor das hipóteses, </a:t>
            </a:r>
            <a:r>
              <a:rPr lang="pt-BR" sz="2800" b="1" dirty="0"/>
              <a:t>fracamente correlacionadas</a:t>
            </a:r>
            <a:r>
              <a:rPr lang="pt-BR" sz="28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A2C08B-B106-6D48-8044-9E295447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417593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28136-A765-4D4A-B889-360B0D1E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r>
              <a:rPr lang="pt-BR" dirty="0"/>
              <a:t> (florestas aleatórias)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1C1BC4B-B883-494E-BD90-8423DDA5C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949986"/>
                <a:ext cx="11029615" cy="4472848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/>
                  <a:t>No </a:t>
                </a:r>
                <a:r>
                  <a:rPr lang="pt-BR" sz="2400" dirty="0" err="1"/>
                  <a:t>Random</a:t>
                </a:r>
                <a:r>
                  <a:rPr lang="pt-BR" sz="2400" dirty="0"/>
                  <a:t> Forest, as </a:t>
                </a:r>
                <a:r>
                  <a:rPr lang="pt-BR" sz="2400" dirty="0" err="1"/>
                  <a:t>sub-árvores</a:t>
                </a:r>
                <a:r>
                  <a:rPr lang="pt-BR" sz="2400" dirty="0"/>
                  <a:t> são treinadas de forma que suas predições tenham </a:t>
                </a:r>
                <a:r>
                  <a:rPr lang="pt-BR" sz="2400" b="1" dirty="0"/>
                  <a:t>menos correlação</a:t>
                </a:r>
                <a:r>
                  <a:rPr lang="pt-BR" sz="2400" dirty="0"/>
                  <a:t>:</a:t>
                </a:r>
              </a:p>
              <a:p>
                <a:pPr lvl="1"/>
                <a:r>
                  <a:rPr lang="pt-BR" sz="2000" dirty="0"/>
                  <a:t>Em vez de utilizar todos os atributos ​​para selecionar o melhor ponto de divisão, o algoritmo é limitado a uma amostra </a:t>
                </a:r>
                <a:r>
                  <a:rPr lang="pt-BR" sz="2000" b="1" dirty="0"/>
                  <a:t>aleatória</a:t>
                </a:r>
                <a:r>
                  <a:rPr lang="pt-BR" sz="2000" dirty="0"/>
                  <a:t> de atributos a pesquisar. </a:t>
                </a:r>
              </a:p>
              <a:p>
                <a:pPr lvl="1"/>
                <a:r>
                  <a:rPr lang="pt-BR" sz="2000" dirty="0"/>
                  <a:t>Para </a:t>
                </a:r>
                <a:r>
                  <a:rPr lang="pt-BR" sz="2000" b="1" dirty="0"/>
                  <a:t>esta amostra </a:t>
                </a:r>
                <a:r>
                  <a:rPr lang="pt-BR" sz="2000" dirty="0"/>
                  <a:t>de atributos, o algoritmo busca o ponto de corte ótimo para cada atributo.</a:t>
                </a:r>
              </a:p>
              <a:p>
                <a:pPr lvl="1"/>
                <a:r>
                  <a:rPr lang="pt-BR" sz="2000" dirty="0"/>
                  <a:t>O número de atributos que podem ser pesquisados ​​em cada ponto de divisão deve ser especificado como um </a:t>
                </a:r>
                <a:r>
                  <a:rPr lang="pt-BR" sz="2000" b="1" dirty="0"/>
                  <a:t>parâmetro</a:t>
                </a:r>
                <a:r>
                  <a:rPr lang="pt-BR" sz="2000" dirty="0"/>
                  <a:t> para o algoritmo e pode ser escolhido experimentalmente, mas um bom valor padrão é:</a:t>
                </a:r>
              </a:p>
              <a:p>
                <a:pPr lvl="2"/>
                <a:r>
                  <a:rPr lang="pt-BR" sz="1800" b="1" dirty="0"/>
                  <a:t>Para problemas de classificação: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𝑎𝑡𝑟𝑖𝑏𝑢𝑡𝑜𝑠</m:t>
                        </m:r>
                      </m:e>
                    </m:rad>
                  </m:oMath>
                </a14:m>
                <a:endParaRPr lang="pt-BR" sz="1800" dirty="0"/>
              </a:p>
              <a:p>
                <a:pPr lvl="2"/>
                <a:r>
                  <a:rPr lang="pt-BR" sz="1800" b="1" dirty="0"/>
                  <a:t>Para problemas de classificação: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𝑎𝑡𝑟𝑖𝑏𝑢𝑡𝑜𝑠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1C1BC4B-B883-494E-BD90-8423DDA5C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949986"/>
                <a:ext cx="11029615" cy="4472848"/>
              </a:xfrm>
              <a:blipFill>
                <a:blip r:embed="rId2"/>
                <a:stretch>
                  <a:fillRect l="-460" r="-1151" b="-76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A2C08B-B106-6D48-8044-9E295447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/>
              <a:t>/31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4E9AB68-295A-F74F-B7DC-F1AD4CF903ED}"/>
              </a:ext>
            </a:extLst>
          </p:cNvPr>
          <p:cNvSpPr/>
          <p:nvPr/>
        </p:nvSpPr>
        <p:spPr>
          <a:xfrm>
            <a:off x="4884332" y="6212010"/>
            <a:ext cx="6001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i="1" dirty="0"/>
              <a:t>Para saber mais: </a:t>
            </a:r>
            <a:r>
              <a:rPr lang="pt-BR" sz="1400" i="1" dirty="0">
                <a:hlinkClick r:id="rId3"/>
              </a:rPr>
              <a:t>https://machinelearningmastery.com/bagging-and-random-forest-ensemble-algorithms-for-machine-learning/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94802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14D6672-E323-4525-AAA3-B4AFD0BC56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80441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Slide do think-cell" r:id="rId4" imgW="351" imgH="351" progId="TCLayout.ActiveDocument.1">
                  <p:embed/>
                </p:oleObj>
              </mc:Choice>
              <mc:Fallback>
                <p:oleObj name="Slide do think-cell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4CCDC24-137C-4750-B3E8-284A37C0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B67F4E-C8A5-4717-BCB1-B7B71EC82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Abordagem genérica que pode ser aplicada a vários métodos estatísticos de aprendizagem para regressão ou classificação.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Similar ao </a:t>
            </a:r>
            <a:r>
              <a:rPr lang="pt-BR" sz="2400" i="1" dirty="0" err="1">
                <a:solidFill>
                  <a:schemeClr val="tx1"/>
                </a:solidFill>
              </a:rPr>
              <a:t>bagging</a:t>
            </a:r>
            <a:r>
              <a:rPr lang="pt-BR" sz="2400" dirty="0">
                <a:solidFill>
                  <a:schemeClr val="tx1"/>
                </a:solidFill>
              </a:rPr>
              <a:t>, porém as árvores são construídas sequencialmente: cada árvore é construída usando informação das árvores previamente construídas.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Não usa amostragem </a:t>
            </a:r>
            <a:r>
              <a:rPr lang="pt-BR" sz="2400" i="1" dirty="0" err="1">
                <a:solidFill>
                  <a:schemeClr val="tx1"/>
                </a:solidFill>
              </a:rPr>
              <a:t>bootstrap</a:t>
            </a:r>
            <a:r>
              <a:rPr lang="pt-BR" sz="2400" i="1" dirty="0">
                <a:solidFill>
                  <a:schemeClr val="tx1"/>
                </a:solidFill>
              </a:rPr>
              <a:t>: </a:t>
            </a:r>
            <a:r>
              <a:rPr lang="pt-BR" sz="2400" dirty="0">
                <a:solidFill>
                  <a:schemeClr val="tx1"/>
                </a:solidFill>
              </a:rPr>
              <a:t>cada árvore é ajustada com uma versão </a:t>
            </a:r>
            <a:r>
              <a:rPr lang="pt-BR" sz="2400" u="sng" dirty="0">
                <a:solidFill>
                  <a:schemeClr val="tx1"/>
                </a:solidFill>
              </a:rPr>
              <a:t>modificada</a:t>
            </a:r>
            <a:r>
              <a:rPr lang="pt-BR" sz="2400" dirty="0">
                <a:solidFill>
                  <a:schemeClr val="tx1"/>
                </a:solidFill>
              </a:rPr>
              <a:t> da base de dados original.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Assim como o </a:t>
            </a:r>
            <a:r>
              <a:rPr lang="pt-BR" sz="2400" i="1" dirty="0" err="1">
                <a:solidFill>
                  <a:schemeClr val="tx1"/>
                </a:solidFill>
              </a:rPr>
              <a:t>bagging</a:t>
            </a:r>
            <a:r>
              <a:rPr lang="pt-BR" sz="2400" dirty="0">
                <a:solidFill>
                  <a:schemeClr val="tx1"/>
                </a:solidFill>
              </a:rPr>
              <a:t>, envolve a combinação de um grande número de árvores de decisão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4B880C4-2938-4218-9119-1FE9D2943C98}"/>
              </a:ext>
            </a:extLst>
          </p:cNvPr>
          <p:cNvSpPr/>
          <p:nvPr/>
        </p:nvSpPr>
        <p:spPr>
          <a:xfrm>
            <a:off x="11610807" y="110169"/>
            <a:ext cx="495759" cy="495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53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878C6-FB6E-1C4C-86A3-3975158C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0797B-BFC3-F444-B7B7-5BDD65F6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387414" cy="4140766"/>
          </a:xfrm>
        </p:spPr>
        <p:txBody>
          <a:bodyPr>
            <a:normAutofit/>
          </a:bodyPr>
          <a:lstStyle/>
          <a:p>
            <a:r>
              <a:rPr lang="pt-BR" sz="2400" dirty="0"/>
              <a:t>Cria uma </a:t>
            </a:r>
            <a:r>
              <a:rPr lang="pt-BR" sz="2400" b="1" dirty="0"/>
              <a:t>sequência</a:t>
            </a:r>
            <a:r>
              <a:rPr lang="pt-BR" sz="2400" dirty="0"/>
              <a:t> de modelos na qual um modelo tenta </a:t>
            </a:r>
            <a:r>
              <a:rPr lang="pt-BR" sz="2400" b="1" dirty="0"/>
              <a:t>corrigir</a:t>
            </a:r>
            <a:r>
              <a:rPr lang="pt-BR" sz="2400" dirty="0"/>
              <a:t> os erros do modelo anterior.</a:t>
            </a:r>
          </a:p>
          <a:p>
            <a:r>
              <a:rPr lang="pt-BR" sz="2400" dirty="0"/>
              <a:t>Busca converter modelos </a:t>
            </a:r>
            <a:r>
              <a:rPr lang="pt-BR" sz="2400" b="1" dirty="0"/>
              <a:t>fracos</a:t>
            </a:r>
            <a:r>
              <a:rPr lang="pt-BR" sz="2400" dirty="0"/>
              <a:t> em modelos </a:t>
            </a:r>
            <a:r>
              <a:rPr lang="pt-BR" sz="2400" b="1" dirty="0"/>
              <a:t>fortes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2AB10B-9266-104E-A3E0-1A202E8B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/>
              <a:t>/31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8674CF-CDF1-474D-BD3E-FDEFFCB1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07" y="1930082"/>
            <a:ext cx="6388100" cy="38608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CBACB1A-49BD-2640-AEB3-2CF4F894C320}"/>
              </a:ext>
            </a:extLst>
          </p:cNvPr>
          <p:cNvSpPr/>
          <p:nvPr/>
        </p:nvSpPr>
        <p:spPr>
          <a:xfrm>
            <a:off x="7218281" y="5956212"/>
            <a:ext cx="3705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i="1" dirty="0">
                <a:solidFill>
                  <a:schemeClr val="tx2"/>
                </a:solidFill>
              </a:rPr>
              <a:t>Fonte: </a:t>
            </a:r>
            <a:r>
              <a:rPr lang="pt-BR" sz="1400" i="1" dirty="0" err="1">
                <a:solidFill>
                  <a:schemeClr val="tx2"/>
                </a:solidFill>
              </a:rPr>
              <a:t>Géron</a:t>
            </a:r>
            <a:r>
              <a:rPr lang="pt-BR" sz="1400" i="1" dirty="0">
                <a:solidFill>
                  <a:schemeClr val="tx2"/>
                </a:solidFill>
              </a:rPr>
              <a:t>, </a:t>
            </a:r>
            <a:r>
              <a:rPr lang="pt-BR" sz="1400" i="1" dirty="0" err="1">
                <a:solidFill>
                  <a:schemeClr val="tx2"/>
                </a:solidFill>
              </a:rPr>
              <a:t>Aurélien</a:t>
            </a:r>
            <a:r>
              <a:rPr lang="pt-BR" sz="1400" i="1" dirty="0">
                <a:solidFill>
                  <a:schemeClr val="tx2"/>
                </a:solidFill>
              </a:rPr>
              <a:t>. Hands-On </a:t>
            </a:r>
            <a:r>
              <a:rPr lang="pt-BR" sz="1400" i="1" dirty="0" err="1">
                <a:solidFill>
                  <a:schemeClr val="tx2"/>
                </a:solidFill>
              </a:rPr>
              <a:t>Machine</a:t>
            </a:r>
            <a:r>
              <a:rPr lang="pt-BR" sz="1400" i="1" dirty="0">
                <a:solidFill>
                  <a:schemeClr val="tx2"/>
                </a:solidFill>
              </a:rPr>
              <a:t> Learning </a:t>
            </a:r>
            <a:r>
              <a:rPr lang="pt-BR" sz="1400" i="1" dirty="0" err="1">
                <a:solidFill>
                  <a:schemeClr val="tx2"/>
                </a:solidFill>
              </a:rPr>
              <a:t>with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Scikit-Learn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and</a:t>
            </a:r>
            <a:r>
              <a:rPr lang="pt-BR" sz="1400" i="1" dirty="0">
                <a:solidFill>
                  <a:schemeClr val="tx2"/>
                </a:solidFill>
              </a:rPr>
              <a:t> </a:t>
            </a:r>
            <a:r>
              <a:rPr lang="pt-BR" sz="1400" i="1" dirty="0" err="1">
                <a:solidFill>
                  <a:schemeClr val="tx2"/>
                </a:solidFill>
              </a:rPr>
              <a:t>TensorFlow</a:t>
            </a:r>
            <a:r>
              <a:rPr lang="pt-BR" sz="1400" i="1" dirty="0">
                <a:solidFill>
                  <a:schemeClr val="tx2"/>
                </a:solidFill>
              </a:rPr>
              <a:t> . </a:t>
            </a:r>
            <a:r>
              <a:rPr lang="pt-BR" sz="1400" i="1" dirty="0" err="1">
                <a:solidFill>
                  <a:schemeClr val="tx2"/>
                </a:solidFill>
              </a:rPr>
              <a:t>O'Reilly</a:t>
            </a:r>
            <a:r>
              <a:rPr lang="pt-BR" sz="1400" i="1" dirty="0">
                <a:solidFill>
                  <a:schemeClr val="tx2"/>
                </a:solidFill>
              </a:rPr>
              <a:t> Media.</a:t>
            </a:r>
          </a:p>
        </p:txBody>
      </p:sp>
    </p:spTree>
    <p:extLst>
      <p:ext uri="{BB962C8B-B14F-4D97-AF65-F5344CB8AC3E}">
        <p14:creationId xmlns:p14="http://schemas.microsoft.com/office/powerpoint/2010/main" val="74724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351DF268-EA22-49F8-AED6-6147356234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3344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2FBB3C46-CDFF-4CA5-B9D2-524519C84D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4414E3-5F56-294D-A169-EF0725EF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de </a:t>
            </a:r>
            <a:r>
              <a:rPr lang="pt-BR" dirty="0" err="1"/>
              <a:t>boosting</a:t>
            </a:r>
            <a:r>
              <a:rPr lang="pt-BR" dirty="0"/>
              <a:t>: </a:t>
            </a:r>
            <a:r>
              <a:rPr lang="pt-BR" dirty="0" err="1"/>
              <a:t>adaboost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7B177-E9F8-C648-88CD-99FCE345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Foi o primeiro algoritmo de </a:t>
            </a:r>
            <a:r>
              <a:rPr lang="pt-BR" sz="2800" dirty="0" err="1"/>
              <a:t>boosting</a:t>
            </a:r>
            <a:r>
              <a:rPr lang="pt-BR" sz="2800" dirty="0"/>
              <a:t> bem-sucedido e é o mais popular. </a:t>
            </a:r>
          </a:p>
          <a:p>
            <a:r>
              <a:rPr lang="pt-BR" sz="2800" dirty="0"/>
              <a:t>Pondera as instâncias no conjunto de dados de acordo com o quão </a:t>
            </a:r>
            <a:r>
              <a:rPr lang="pt-BR" sz="2800" b="1" dirty="0"/>
              <a:t>fácil ou difícil</a:t>
            </a:r>
            <a:r>
              <a:rPr lang="pt-BR" sz="2800" dirty="0"/>
              <a:t> elas são classificadas no modelo corrente, permitindo que o algoritmo preste mais atenção nos exemplos “mais difíceis” na construção de modelos </a:t>
            </a:r>
            <a:r>
              <a:rPr lang="pt-BR" sz="2800" dirty="0" err="1"/>
              <a:t>subseqüentes</a:t>
            </a:r>
            <a:r>
              <a:rPr lang="pt-BR" sz="2800" dirty="0"/>
              <a:t>.</a:t>
            </a:r>
          </a:p>
          <a:p>
            <a:r>
              <a:rPr lang="pt-BR" sz="2800" b="1" dirty="0"/>
              <a:t>Mais peso </a:t>
            </a:r>
            <a:r>
              <a:rPr lang="pt-BR" sz="2800" dirty="0"/>
              <a:t>é dado aos exemplos que foram classificados incorretamente no modelo anterior.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1C1A50-2B78-0C4E-B381-AD3891FB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66897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6" name="Objeto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pt-BR" sz="2800" dirty="0">
              <a:latin typeface="Gill Sans MT"/>
              <a:ea typeface="+mj-ea"/>
              <a:cs typeface="+mj-cs"/>
              <a:sym typeface="Gill Sans M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4414E3-5F56-294D-A169-EF0725EF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Adaboost</a:t>
            </a:r>
            <a:r>
              <a:rPr lang="pt-BR" dirty="0"/>
              <a:t> com árvores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7B177-E9F8-C648-88CD-99FCE345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Funcionamento: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Treina uma primeira árvore de decisão na qual cada observação recebe um peso igual.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Avalia a primeira árvore, aumenta os pesos das observações difíceis de classificar e diminui os pesos para as fáceis de classificar.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Treina uma segunda árvore usando os dados anteriores ponderados, com o objetivo de melhorar as predições da árvore anterior.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Avalia a segunda árvore, ajusta os pesos das observações.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Repete os passos 3 e 4 para um número especificado de iterações.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1C1A50-2B78-0C4E-B381-AD3891FB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8766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EECE1C3-530D-4B25-AA49-B7686D1F5A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99154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Slide do think-cell" r:id="rId4" imgW="351" imgH="351" progId="TCLayout.ActiveDocument.1">
                  <p:embed/>
                </p:oleObj>
              </mc:Choice>
              <mc:Fallback>
                <p:oleObj name="Slide do think-cell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7CDCA5BD-52F5-4E08-B87E-D3B68CD7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FA99FF-BC85-482C-9A48-6CD9936B9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Em vez de ajustar uma única grande árvore de decisão aos dados (correndo o risco de </a:t>
            </a:r>
            <a:r>
              <a:rPr lang="pt-BR" sz="2400" i="1" dirty="0" err="1">
                <a:solidFill>
                  <a:schemeClr val="tx1"/>
                </a:solidFill>
              </a:rPr>
              <a:t>overfitting</a:t>
            </a:r>
            <a:r>
              <a:rPr lang="pt-BR" sz="2400" dirty="0">
                <a:solidFill>
                  <a:schemeClr val="tx1"/>
                </a:solidFill>
              </a:rPr>
              <a:t>), a abordagem de </a:t>
            </a:r>
            <a:r>
              <a:rPr lang="pt-BR" sz="2400" i="1" dirty="0" err="1">
                <a:solidFill>
                  <a:schemeClr val="tx1"/>
                </a:solidFill>
              </a:rPr>
              <a:t>boosting</a:t>
            </a:r>
            <a:r>
              <a:rPr lang="pt-BR" sz="2400" dirty="0">
                <a:solidFill>
                  <a:schemeClr val="tx1"/>
                </a:solidFill>
              </a:rPr>
              <a:t> aprende </a:t>
            </a:r>
            <a:r>
              <a:rPr lang="pt-BR" sz="2400" b="1" dirty="0">
                <a:solidFill>
                  <a:schemeClr val="tx1"/>
                </a:solidFill>
              </a:rPr>
              <a:t>lentamente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Dado o modelo corrente, é ajustada uma árvore de decisão aos </a:t>
            </a:r>
            <a:r>
              <a:rPr lang="pt-BR" sz="2400" b="1" dirty="0">
                <a:solidFill>
                  <a:schemeClr val="tx1"/>
                </a:solidFill>
              </a:rPr>
              <a:t>resíduos</a:t>
            </a:r>
            <a:r>
              <a:rPr lang="pt-BR" sz="2400" dirty="0">
                <a:solidFill>
                  <a:schemeClr val="tx1"/>
                </a:solidFill>
              </a:rPr>
              <a:t> do modelo: a árvore é ajustada usando os resíduos correntes, em vez da saída Y do modelo. Esta nova árvore de decisão é então adicionada à função de ajuste para atualizar os resíduos.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</a:rPr>
              <a:t>Cada uma das árvores pode ser pequena, com poucos nós terminais (determinado por um parâmetro do algoritmo).  Ajustando árvores pequenas aos resíduos, a predição é lentamente melhorada nas áreas que não performa bem.</a:t>
            </a:r>
          </a:p>
        </p:txBody>
      </p:sp>
    </p:spTree>
    <p:extLst>
      <p:ext uri="{BB962C8B-B14F-4D97-AF65-F5344CB8AC3E}">
        <p14:creationId xmlns:p14="http://schemas.microsoft.com/office/powerpoint/2010/main" val="337624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E60005ED-4ADD-43A7-B6FC-C65CC094628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59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DB972BE7-FFD0-4224-92EE-C1B274DB75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B40E5-E12B-44E5-96A4-05AB31CA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6653D-A880-4ECA-922E-2B97F655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915788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Árvore de regressão para prever o salário (em milhares de dólares, em log) do jogador de beisebol, com base no número de anos que ele jogou nas ligas principais (</a:t>
            </a:r>
            <a:r>
              <a:rPr lang="pt-BR" sz="2400" b="1" dirty="0" err="1">
                <a:solidFill>
                  <a:schemeClr val="tx1"/>
                </a:solidFill>
                <a:latin typeface="Gill Sans MT (Corpo)"/>
              </a:rPr>
              <a:t>Years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) e no número de rebatidas feitas no ano anterior (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Hits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).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DA9525-1340-4124-994F-C0A73BD40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020" y="3191668"/>
            <a:ext cx="3388361" cy="324534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1F1552-3F38-4322-9BEB-92CFA002EA46}"/>
              </a:ext>
            </a:extLst>
          </p:cNvPr>
          <p:cNvSpPr txBox="1"/>
          <p:nvPr/>
        </p:nvSpPr>
        <p:spPr>
          <a:xfrm>
            <a:off x="1430447" y="5404426"/>
            <a:ext cx="2374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  <a:latin typeface="Gill Sans MT (Corpo)"/>
              </a:rPr>
              <a:t>Média de resposta para as observações desta folha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CB2CB08-18E7-4E7E-8B45-DCE8E690A14D}"/>
              </a:ext>
            </a:extLst>
          </p:cNvPr>
          <p:cNvSpPr/>
          <p:nvPr/>
        </p:nvSpPr>
        <p:spPr>
          <a:xfrm>
            <a:off x="4303020" y="5513559"/>
            <a:ext cx="549637" cy="38024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28AF890-F7D5-4655-8BFD-495FC78719FD}"/>
              </a:ext>
            </a:extLst>
          </p:cNvPr>
          <p:cNvCxnSpPr>
            <a:stCxn id="8" idx="3"/>
            <a:endCxn id="9" idx="2"/>
          </p:cNvCxnSpPr>
          <p:nvPr/>
        </p:nvCxnSpPr>
        <p:spPr>
          <a:xfrm>
            <a:off x="3805079" y="5666036"/>
            <a:ext cx="497941" cy="37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39651B-CED8-482E-A51A-6837EA635C7B}"/>
              </a:ext>
            </a:extLst>
          </p:cNvPr>
          <p:cNvSpPr txBox="1"/>
          <p:nvPr/>
        </p:nvSpPr>
        <p:spPr>
          <a:xfrm>
            <a:off x="1430447" y="3245913"/>
            <a:ext cx="23746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  <a:latin typeface="Gill Sans MT (Corpo)"/>
              </a:rPr>
              <a:t>Regras de divisão que iniciam no topo da árvore (raiz e nós internos) 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1F82501A-5BD7-4BEF-A707-239A1C4A5317}"/>
              </a:ext>
            </a:extLst>
          </p:cNvPr>
          <p:cNvSpPr/>
          <p:nvPr/>
        </p:nvSpPr>
        <p:spPr>
          <a:xfrm>
            <a:off x="2390115" y="4024097"/>
            <a:ext cx="543208" cy="1380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02DDEC8-54F8-498F-94EB-402DA8FE335B}"/>
              </a:ext>
            </a:extLst>
          </p:cNvPr>
          <p:cNvSpPr/>
          <p:nvPr/>
        </p:nvSpPr>
        <p:spPr>
          <a:xfrm>
            <a:off x="7141744" y="6082418"/>
            <a:ext cx="549637" cy="38024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DB80C36-0E30-490A-8EC5-5E802C16101B}"/>
              </a:ext>
            </a:extLst>
          </p:cNvPr>
          <p:cNvSpPr/>
          <p:nvPr/>
        </p:nvSpPr>
        <p:spPr>
          <a:xfrm>
            <a:off x="5722381" y="6082418"/>
            <a:ext cx="549637" cy="38024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8644BD9-2414-44E8-A1BE-5A93F71488F7}"/>
              </a:ext>
            </a:extLst>
          </p:cNvPr>
          <p:cNvSpPr/>
          <p:nvPr/>
        </p:nvSpPr>
        <p:spPr>
          <a:xfrm>
            <a:off x="5174776" y="3096285"/>
            <a:ext cx="1027143" cy="38024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AE36699-395D-41A4-BEAC-69DFE9EDD564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05079" y="3286408"/>
            <a:ext cx="1369697" cy="328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3D8B12EC-2439-47F4-BF42-2FAF60F1D803}"/>
              </a:ext>
            </a:extLst>
          </p:cNvPr>
          <p:cNvSpPr/>
          <p:nvPr/>
        </p:nvSpPr>
        <p:spPr>
          <a:xfrm>
            <a:off x="6222354" y="5323436"/>
            <a:ext cx="1027143" cy="38024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F0791ED-89B0-42E6-8E5E-014551D83BA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05079" y="3615245"/>
            <a:ext cx="2466939" cy="1748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0A3FA66-67C0-4C50-930F-20582F295DEA}"/>
              </a:ext>
            </a:extLst>
          </p:cNvPr>
          <p:cNvSpPr txBox="1"/>
          <p:nvPr/>
        </p:nvSpPr>
        <p:spPr>
          <a:xfrm>
            <a:off x="7935825" y="5260062"/>
            <a:ext cx="3915161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3 </a:t>
            </a:r>
            <a:r>
              <a:rPr lang="en-US" sz="1800" b="1" i="0" u="sng" strike="noStrike" baseline="0" dirty="0" err="1">
                <a:solidFill>
                  <a:srgbClr val="000000"/>
                </a:solidFill>
                <a:latin typeface="Gill Sans MT (Corpo)"/>
              </a:rPr>
              <a:t>regiões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 (</a:t>
            </a:r>
            <a:r>
              <a:rPr lang="en-US" sz="1800" b="1" i="0" u="sng" strike="noStrike" baseline="0" dirty="0" err="1">
                <a:solidFill>
                  <a:srgbClr val="000000"/>
                </a:solidFill>
                <a:latin typeface="Gill Sans MT (Corpo)"/>
              </a:rPr>
              <a:t>nós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 </a:t>
            </a:r>
            <a:r>
              <a:rPr lang="en-US" sz="1800" b="1" i="0" u="sng" strike="noStrike" baseline="0" dirty="0" err="1">
                <a:solidFill>
                  <a:srgbClr val="000000"/>
                </a:solidFill>
                <a:latin typeface="Gill Sans MT (Corpo)"/>
              </a:rPr>
              <a:t>terminais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 </a:t>
            </a:r>
            <a:r>
              <a:rPr lang="en-US" sz="1800" b="1" i="0" u="sng" strike="noStrike" baseline="0" dirty="0" err="1">
                <a:solidFill>
                  <a:srgbClr val="000000"/>
                </a:solidFill>
                <a:latin typeface="Gill Sans MT (Corpo)"/>
              </a:rPr>
              <a:t>ou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 </a:t>
            </a:r>
            <a:r>
              <a:rPr lang="en-US" sz="1800" b="1" i="0" u="sng" strike="noStrike" baseline="0" dirty="0" err="1">
                <a:solidFill>
                  <a:srgbClr val="000000"/>
                </a:solidFill>
                <a:latin typeface="Gill Sans MT (Corpo)"/>
              </a:rPr>
              <a:t>folhas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Gill Sans MT (Corpo)"/>
              </a:rPr>
              <a:t>)</a:t>
            </a:r>
            <a:r>
              <a:rPr lang="en-US" b="1" u="sng" dirty="0">
                <a:solidFill>
                  <a:srgbClr val="000000"/>
                </a:solidFill>
                <a:latin typeface="Gill Sans MT (Corpo)"/>
              </a:rPr>
              <a:t>: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Gill Sans MT (Corpo)"/>
            </a:endParaRP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1 =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{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X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| </a:t>
            </a:r>
            <a:r>
              <a:rPr lang="en-US" sz="1800" b="0" i="0" u="none" strike="noStrike" baseline="0" dirty="0">
                <a:solidFill>
                  <a:srgbClr val="8D0000"/>
                </a:solidFill>
                <a:latin typeface="Gill Sans MT (Corpo)"/>
              </a:rPr>
              <a:t>Years &lt; 4.5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}</a:t>
            </a:r>
            <a:endParaRPr lang="en-US" dirty="0">
              <a:solidFill>
                <a:srgbClr val="000000"/>
              </a:solidFill>
              <a:latin typeface="Gill Sans MT (Corpo)"/>
            </a:endParaRP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2 =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{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X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| </a:t>
            </a:r>
            <a:r>
              <a:rPr lang="en-US" sz="1800" b="0" i="0" u="none" strike="noStrike" baseline="0" dirty="0">
                <a:solidFill>
                  <a:srgbClr val="8D0000"/>
                </a:solidFill>
                <a:latin typeface="Gill Sans MT (Corpo)"/>
              </a:rPr>
              <a:t>Years &gt;= 4.5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, </a:t>
            </a:r>
            <a:r>
              <a:rPr lang="en-US" sz="1800" b="0" i="0" u="none" strike="noStrike" baseline="0" dirty="0">
                <a:solidFill>
                  <a:srgbClr val="8D0000"/>
                </a:solidFill>
                <a:latin typeface="Gill Sans MT (Corpo)"/>
              </a:rPr>
              <a:t>Hits &lt; 117.5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}</a:t>
            </a:r>
            <a:endParaRPr lang="en-US" dirty="0">
              <a:solidFill>
                <a:srgbClr val="000000"/>
              </a:solidFill>
              <a:latin typeface="Gill Sans MT (Corpo)"/>
            </a:endParaRP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3 =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{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X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| </a:t>
            </a:r>
            <a:r>
              <a:rPr lang="en-US" sz="1800" b="0" i="0" u="none" strike="noStrike" baseline="0" dirty="0">
                <a:solidFill>
                  <a:srgbClr val="8D0000"/>
                </a:solidFill>
                <a:latin typeface="Gill Sans MT (Corpo)"/>
              </a:rPr>
              <a:t>Years &gt;= 4.5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, </a:t>
            </a:r>
            <a:r>
              <a:rPr lang="en-US" sz="1800" b="0" i="0" u="none" strike="noStrike" baseline="0" dirty="0">
                <a:solidFill>
                  <a:srgbClr val="8D0000"/>
                </a:solidFill>
                <a:latin typeface="Gill Sans MT (Corpo)"/>
              </a:rPr>
              <a:t>Hits &gt;= 117.5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Gill Sans MT (Corpo)"/>
              </a:rPr>
              <a:t>}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ill Sans MT (Corpo)"/>
              </a:rPr>
              <a:t>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D746C15-52A6-45BB-9C9E-2C1E47A57156}"/>
              </a:ext>
            </a:extLst>
          </p:cNvPr>
          <p:cNvSpPr txBox="1"/>
          <p:nvPr/>
        </p:nvSpPr>
        <p:spPr>
          <a:xfrm>
            <a:off x="4353385" y="59891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R1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DA855B4-204E-4FF2-BE24-3682F6D6A726}"/>
              </a:ext>
            </a:extLst>
          </p:cNvPr>
          <p:cNvSpPr txBox="1"/>
          <p:nvPr/>
        </p:nvSpPr>
        <p:spPr>
          <a:xfrm>
            <a:off x="5763802" y="64464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R2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F7A21A5-6B8B-4E3A-BF72-2CCA49BF8DB3}"/>
              </a:ext>
            </a:extLst>
          </p:cNvPr>
          <p:cNvSpPr txBox="1"/>
          <p:nvPr/>
        </p:nvSpPr>
        <p:spPr>
          <a:xfrm>
            <a:off x="7183165" y="64343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1892964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52DAD7-9181-4F99-A37E-5AE5D75958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8810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00C01C9C-4F39-42ED-A0F4-E8D5AD6E5F3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77248C-8D6D-4445-A5CF-93B514AE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3D3F1D-AC8F-46C5-9679-12F759BE8E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478" y="2122067"/>
            <a:ext cx="5809330" cy="38728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4AA6A8-D83B-441D-9230-BE4FE24094D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2" y="2122067"/>
            <a:ext cx="2615662" cy="3749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Uma imagem contendo relógio, desenho, placa, placar&#10;&#10;Descrição gerada automaticamente">
            <a:extLst>
              <a:ext uri="{FF2B5EF4-FFF2-40B4-BE49-F238E27FC236}">
                <a16:creationId xmlns:a16="http://schemas.microsoft.com/office/drawing/2014/main" id="{7EE76F87-14C9-4805-944C-4B50BA5B9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029" y="2909181"/>
            <a:ext cx="1456007" cy="20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8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0D29481-43AA-4484-99DD-A871E71096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416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68DC31F-9875-4C85-A188-80DBAEA98F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5EC9A9-CA0E-468C-AB3F-45D09F9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árvore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EDFBA-5878-449B-83EA-665EA6FA0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00523"/>
            <a:ext cx="4847378" cy="391129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b="1" dirty="0">
                <a:solidFill>
                  <a:schemeClr val="tx1"/>
                </a:solidFill>
              </a:rPr>
              <a:t>Dividir o espaço de predição (o conjunto de valores possíveis para X</a:t>
            </a:r>
            <a:r>
              <a:rPr lang="pt-BR" sz="2400" b="1" baseline="-25000" dirty="0">
                <a:solidFill>
                  <a:schemeClr val="tx1"/>
                </a:solidFill>
              </a:rPr>
              <a:t>1</a:t>
            </a:r>
            <a:r>
              <a:rPr lang="pt-BR" sz="2400" b="1" dirty="0">
                <a:solidFill>
                  <a:schemeClr val="tx1"/>
                </a:solidFill>
              </a:rPr>
              <a:t>, X</a:t>
            </a:r>
            <a:r>
              <a:rPr lang="pt-BR" sz="2400" b="1" baseline="-25000" dirty="0">
                <a:solidFill>
                  <a:schemeClr val="tx1"/>
                </a:solidFill>
              </a:rPr>
              <a:t>2</a:t>
            </a:r>
            <a:r>
              <a:rPr lang="pt-BR" sz="2400" b="1" dirty="0">
                <a:solidFill>
                  <a:schemeClr val="tx1"/>
                </a:solidFill>
              </a:rPr>
              <a:t>,. . ., </a:t>
            </a:r>
            <a:r>
              <a:rPr lang="pt-BR" sz="2400" b="1" dirty="0" err="1">
                <a:solidFill>
                  <a:schemeClr val="tx1"/>
                </a:solidFill>
              </a:rPr>
              <a:t>X</a:t>
            </a:r>
            <a:r>
              <a:rPr lang="pt-BR" sz="2400" b="1" baseline="-25000" dirty="0" err="1">
                <a:solidFill>
                  <a:schemeClr val="tx1"/>
                </a:solidFill>
              </a:rPr>
              <a:t>p</a:t>
            </a:r>
            <a:r>
              <a:rPr lang="pt-BR" sz="2400" b="1" dirty="0">
                <a:solidFill>
                  <a:schemeClr val="tx1"/>
                </a:solidFill>
              </a:rPr>
              <a:t>) em J regiões distintas e não sobrepostas, R</a:t>
            </a:r>
            <a:r>
              <a:rPr lang="pt-BR" sz="2400" b="1" baseline="-25000" dirty="0">
                <a:solidFill>
                  <a:schemeClr val="tx1"/>
                </a:solidFill>
              </a:rPr>
              <a:t>1</a:t>
            </a:r>
            <a:r>
              <a:rPr lang="pt-BR" sz="2400" b="1" dirty="0">
                <a:solidFill>
                  <a:schemeClr val="tx1"/>
                </a:solidFill>
              </a:rPr>
              <a:t>, R</a:t>
            </a:r>
            <a:r>
              <a:rPr lang="pt-BR" sz="2400" b="1" baseline="-25000" dirty="0">
                <a:solidFill>
                  <a:schemeClr val="tx1"/>
                </a:solidFill>
              </a:rPr>
              <a:t>2</a:t>
            </a:r>
            <a:r>
              <a:rPr lang="pt-BR" sz="2400" b="1" dirty="0">
                <a:solidFill>
                  <a:schemeClr val="tx1"/>
                </a:solidFill>
              </a:rPr>
              <a:t>,. . . , R</a:t>
            </a:r>
            <a:r>
              <a:rPr lang="pt-BR" sz="2400" b="1" baseline="-25000" dirty="0">
                <a:solidFill>
                  <a:schemeClr val="tx1"/>
                </a:solidFill>
              </a:rPr>
              <a:t>J</a:t>
            </a:r>
            <a:r>
              <a:rPr lang="pt-BR" sz="2400" b="1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b="1" dirty="0">
                <a:solidFill>
                  <a:schemeClr val="tx1"/>
                </a:solidFill>
              </a:rPr>
              <a:t>Para cada observação que cai na região </a:t>
            </a:r>
            <a:r>
              <a:rPr lang="pt-BR" sz="2400" b="1" dirty="0" err="1">
                <a:solidFill>
                  <a:schemeClr val="tx1"/>
                </a:solidFill>
              </a:rPr>
              <a:t>R</a:t>
            </a:r>
            <a:r>
              <a:rPr lang="pt-BR" sz="2400" b="1" baseline="-25000" dirty="0" err="1">
                <a:solidFill>
                  <a:schemeClr val="tx1"/>
                </a:solidFill>
              </a:rPr>
              <a:t>j</a:t>
            </a:r>
            <a:r>
              <a:rPr lang="pt-BR" sz="2400" b="1" dirty="0">
                <a:solidFill>
                  <a:schemeClr val="tx1"/>
                </a:solidFill>
              </a:rPr>
              <a:t>, fazer a mesma predição (a média dos valores de resposta para o observações de treino em </a:t>
            </a:r>
            <a:r>
              <a:rPr lang="pt-BR" sz="2400" b="1" dirty="0" err="1">
                <a:solidFill>
                  <a:schemeClr val="tx1"/>
                </a:solidFill>
              </a:rPr>
              <a:t>R</a:t>
            </a:r>
            <a:r>
              <a:rPr lang="pt-BR" sz="2400" b="1" baseline="-25000" dirty="0" err="1">
                <a:solidFill>
                  <a:schemeClr val="tx1"/>
                </a:solidFill>
              </a:rPr>
              <a:t>j</a:t>
            </a:r>
            <a:r>
              <a:rPr lang="pt-BR" sz="2400" b="1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434C33-FCA2-48FA-BDD1-D17862C793FC}"/>
              </a:ext>
            </a:extLst>
          </p:cNvPr>
          <p:cNvSpPr txBox="1"/>
          <p:nvPr/>
        </p:nvSpPr>
        <p:spPr>
          <a:xfrm>
            <a:off x="5640310" y="1894594"/>
            <a:ext cx="6092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Como construir as regiões?</a:t>
            </a:r>
          </a:p>
          <a:p>
            <a:r>
              <a:rPr lang="pt-BR" dirty="0"/>
              <a:t>Em teoria, as regiões poderiam ter qualquer forma, mas dividimos o espaço em retângulos de alta dimensão (caixas) para simplicidade e facilidade de interpretação do resultado do modelo. O objetivo é encontrar as caixas </a:t>
            </a:r>
            <a:r>
              <a:rPr lang="pt-BR" i="1" dirty="0"/>
              <a:t>R1,..., RJ </a:t>
            </a:r>
            <a:r>
              <a:rPr lang="pt-BR" dirty="0"/>
              <a:t>que minimizam o RSS (</a:t>
            </a:r>
            <a:r>
              <a:rPr lang="pt-BR" i="1" dirty="0"/>
              <a:t>residual sum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squares</a:t>
            </a:r>
            <a:r>
              <a:rPr lang="pt-BR" dirty="0"/>
              <a:t>), dado por: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49308F-A2AD-46A5-AA6E-4E716BEC1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451" y="3571801"/>
            <a:ext cx="2372752" cy="9076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0A48B6-1297-49FB-99D6-A855CB5845F9}"/>
              </a:ext>
            </a:extLst>
          </p:cNvPr>
          <p:cNvSpPr txBox="1"/>
          <p:nvPr/>
        </p:nvSpPr>
        <p:spPr>
          <a:xfrm>
            <a:off x="5640311" y="4594789"/>
            <a:ext cx="2710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onde        é a resposta média para as observações de treinamento dentro da j-</a:t>
            </a:r>
            <a:r>
              <a:rPr lang="pt-BR" dirty="0" err="1"/>
              <a:t>ésima</a:t>
            </a:r>
            <a:r>
              <a:rPr lang="pt-BR" dirty="0"/>
              <a:t> caixa.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1F9D341-33C1-46F8-8EEE-98CAA1FE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466" y="4621528"/>
            <a:ext cx="333422" cy="26673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CB1828-971B-44F7-9193-63DE998FB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787" y="3571801"/>
            <a:ext cx="3648239" cy="30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0D29481-43AA-4484-99DD-A871E71096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2950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Slide do think-cell" r:id="rId5" imgW="351" imgH="351" progId="TCLayout.ActiveDocument.1">
                  <p:embed/>
                </p:oleObj>
              </mc:Choice>
              <mc:Fallback>
                <p:oleObj name="Slide do think-cell" r:id="rId5" imgW="351" imgH="35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0D29481-43AA-4484-99DD-A871E71096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68DC31F-9875-4C85-A188-80DBAEA98F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5EC9A9-CA0E-468C-AB3F-45D09F9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PARTICIONAMENTO BINÁRIO RECURSIVO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5812B32-7A04-4141-9109-D5A1B02B14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É computacionalmente inviável considerar 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todos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 os particionamentos possíveis do espaço em J caixas.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Utiliza-se a abordagem 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gulosa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de particionamento binário recursivo, que inicia no topo da árvore (no ponto em que todas as observações pertencem a uma única região) e sucessivamente divide o espaço de predição.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63F2607-2852-4266-AA2C-ABE085304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Cada divisão é indicada por 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dois novos ramos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. </a:t>
            </a:r>
          </a:p>
          <a:p>
            <a:pPr fontAlgn="base"/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Gulosa: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 a cada etapa do processo, a melhor divisão é obtida </a:t>
            </a:r>
            <a:r>
              <a:rPr lang="pt-BR" sz="2400" u="sng" dirty="0">
                <a:solidFill>
                  <a:schemeClr val="tx1"/>
                </a:solidFill>
                <a:latin typeface="Gill Sans MT (Corpo)"/>
              </a:rPr>
              <a:t>para aquela etapa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, em vez de olhar adiante e escolher uma divisão que levará a uma árvore melhor em alguma etapa futura.</a:t>
            </a:r>
          </a:p>
        </p:txBody>
      </p:sp>
    </p:spTree>
    <p:extLst>
      <p:ext uri="{BB962C8B-B14F-4D97-AF65-F5344CB8AC3E}">
        <p14:creationId xmlns:p14="http://schemas.microsoft.com/office/powerpoint/2010/main" val="413349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0D29481-43AA-4484-99DD-A871E71096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0D29481-43AA-4484-99DD-A871E71096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68DC31F-9875-4C85-A188-80DBAEA98F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5EC9A9-CA0E-468C-AB3F-45D09F9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PARTICIONAMENTO BINÁRIO RECURSIVO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5812B32-7A04-4141-9109-D5A1B02B14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 algn="l" fontAlgn="base">
              <a:buNone/>
            </a:pPr>
            <a:r>
              <a:rPr lang="pt-BR" sz="2400" b="1" dirty="0">
                <a:solidFill>
                  <a:schemeClr val="accent2"/>
                </a:solidFill>
                <a:latin typeface="Gill Sans MT (Corpo)"/>
              </a:rPr>
              <a:t>1. 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Selecionar o preditor </a:t>
            </a:r>
            <a:r>
              <a:rPr lang="pt-BR" sz="2400" dirty="0" err="1">
                <a:solidFill>
                  <a:schemeClr val="tx1"/>
                </a:solidFill>
                <a:latin typeface="Gill Sans MT (Corpo)"/>
              </a:rPr>
              <a:t>X</a:t>
            </a:r>
            <a:r>
              <a:rPr lang="pt-BR" sz="2400" baseline="-25000" dirty="0" err="1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e o ponto de corte </a:t>
            </a:r>
            <a:r>
              <a:rPr lang="pt-BR" sz="2400" b="1" i="1" dirty="0">
                <a:solidFill>
                  <a:schemeClr val="tx1"/>
                </a:solidFill>
                <a:latin typeface="Gill Sans MT (Corpo)"/>
              </a:rPr>
              <a:t>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que divida o espaço de predição nas regiões 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{</a:t>
            </a:r>
            <a:r>
              <a:rPr lang="pt-BR" sz="2400" i="1" dirty="0" err="1">
                <a:solidFill>
                  <a:schemeClr val="tx1"/>
                </a:solidFill>
                <a:latin typeface="Gill Sans MT (Corpo)"/>
              </a:rPr>
              <a:t>X|X</a:t>
            </a:r>
            <a:r>
              <a:rPr lang="pt-BR" sz="2400" i="1" baseline="-25000" dirty="0" err="1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 &lt; s} 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e 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{</a:t>
            </a:r>
            <a:r>
              <a:rPr lang="pt-BR" sz="2400" i="1" dirty="0" err="1">
                <a:solidFill>
                  <a:schemeClr val="tx1"/>
                </a:solidFill>
                <a:latin typeface="Gill Sans MT (Corpo)"/>
              </a:rPr>
              <a:t>X|X</a:t>
            </a:r>
            <a:r>
              <a:rPr lang="pt-BR" sz="2400" i="1" baseline="-25000" dirty="0" err="1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 &gt;= s} 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que levem à 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maior redução possível no RSS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{</a:t>
            </a:r>
            <a:r>
              <a:rPr lang="pt-BR" sz="2400" i="1" dirty="0" err="1">
                <a:solidFill>
                  <a:schemeClr val="tx1"/>
                </a:solidFill>
                <a:latin typeface="Gill Sans MT (Corpo)"/>
              </a:rPr>
              <a:t>X|X</a:t>
            </a:r>
            <a:r>
              <a:rPr lang="pt-BR" sz="2400" i="1" baseline="-25000" dirty="0" err="1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 &lt; s} 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significa: a região do espaço de predição na qual </a:t>
            </a:r>
            <a:r>
              <a:rPr lang="pt-BR" sz="2400" i="1" dirty="0" err="1">
                <a:solidFill>
                  <a:schemeClr val="tx1"/>
                </a:solidFill>
                <a:latin typeface="Gill Sans MT (Corpo)"/>
              </a:rPr>
              <a:t>X</a:t>
            </a:r>
            <a:r>
              <a:rPr lang="pt-BR" sz="2400" i="1" baseline="-25000" dirty="0" err="1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assuma um valor menor que </a:t>
            </a:r>
            <a:r>
              <a:rPr lang="pt-BR" sz="2400" b="1" i="1" dirty="0">
                <a:solidFill>
                  <a:schemeClr val="tx1"/>
                </a:solidFill>
                <a:latin typeface="Gill Sans MT (Corpo)"/>
              </a:rPr>
              <a:t>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São considerados todos os preditores X</a:t>
            </a:r>
            <a:r>
              <a:rPr lang="pt-BR" sz="2400" baseline="-25000" dirty="0">
                <a:solidFill>
                  <a:schemeClr val="tx1"/>
                </a:solidFill>
                <a:latin typeface="Gill Sans MT (Corpo)"/>
              </a:rPr>
              <a:t>1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, …, </a:t>
            </a:r>
            <a:r>
              <a:rPr lang="pt-BR" sz="2400" dirty="0" err="1">
                <a:solidFill>
                  <a:schemeClr val="tx1"/>
                </a:solidFill>
                <a:latin typeface="Gill Sans MT (Corpo)"/>
              </a:rPr>
              <a:t>X</a:t>
            </a:r>
            <a:r>
              <a:rPr lang="pt-BR" sz="2400" baseline="-25000" dirty="0" err="1">
                <a:solidFill>
                  <a:schemeClr val="tx1"/>
                </a:solidFill>
                <a:latin typeface="Gill Sans MT (Corpo)"/>
              </a:rPr>
              <a:t>p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e todos os possíveis valores de corte </a:t>
            </a:r>
            <a:r>
              <a:rPr lang="pt-BR" sz="2400" b="1" i="1" dirty="0">
                <a:solidFill>
                  <a:schemeClr val="tx1"/>
                </a:solidFill>
                <a:latin typeface="Gill Sans MT (Corpo)"/>
              </a:rPr>
              <a:t>s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 para cada um dos preditores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63F2607-2852-4266-AA2C-ABE085304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Para qualquer </a:t>
            </a:r>
            <a:r>
              <a:rPr lang="pt-BR" sz="2400" b="0" i="1" dirty="0">
                <a:solidFill>
                  <a:schemeClr val="tx1"/>
                </a:solidFill>
                <a:effectLst/>
                <a:latin typeface="Gill Sans MT (Corpo)"/>
              </a:rPr>
              <a:t>j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 e </a:t>
            </a:r>
            <a:r>
              <a:rPr lang="pt-BR" sz="2400" b="0" i="1" dirty="0">
                <a:solidFill>
                  <a:schemeClr val="tx1"/>
                </a:solidFill>
                <a:effectLst/>
                <a:latin typeface="Gill Sans MT (Corpo)"/>
              </a:rPr>
              <a:t>s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, é definido o par de </a:t>
            </a:r>
            <a:r>
              <a:rPr lang="pt-BR" sz="2400" b="0" i="0" dirty="0" err="1">
                <a:solidFill>
                  <a:schemeClr val="tx1"/>
                </a:solidFill>
                <a:effectLst/>
                <a:latin typeface="Gill Sans MT (Corpo)"/>
              </a:rPr>
              <a:t>semi-planos</a:t>
            </a:r>
            <a:endParaRPr lang="pt-BR" sz="2400" b="0" i="0" dirty="0">
              <a:solidFill>
                <a:schemeClr val="tx1"/>
              </a:solidFill>
              <a:effectLst/>
              <a:latin typeface="Gill Sans MT (Corpo)"/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  <a:latin typeface="Gill Sans MT (Corpo)"/>
            </a:endParaRPr>
          </a:p>
          <a:p>
            <a:pPr marL="0" indent="0" fontAlgn="base">
              <a:buNone/>
            </a:pP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e procura-se o valor de </a:t>
            </a:r>
            <a:r>
              <a:rPr lang="pt-BR" sz="2400" b="0" i="1" dirty="0">
                <a:solidFill>
                  <a:schemeClr val="tx1"/>
                </a:solidFill>
                <a:effectLst/>
                <a:latin typeface="Gill Sans MT (Corpo)"/>
              </a:rPr>
              <a:t>j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 e </a:t>
            </a:r>
            <a:r>
              <a:rPr lang="pt-BR" sz="2400" b="0" i="1" dirty="0">
                <a:solidFill>
                  <a:schemeClr val="tx1"/>
                </a:solidFill>
                <a:effectLst/>
                <a:latin typeface="Gill Sans MT (Corpo)"/>
              </a:rPr>
              <a:t>s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 que minimize a equação 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  <a:latin typeface="Gill Sans MT (Corpo)"/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onde         é a média das respostas para as observações de treino em 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R1(j, s) 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e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         é a média das respostas para as observações de treino em 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R2(j, 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FD6002-35FC-4355-953F-3FCE189899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80"/>
          <a:stretch/>
        </p:blipFill>
        <p:spPr>
          <a:xfrm>
            <a:off x="6241924" y="3011538"/>
            <a:ext cx="5315377" cy="4096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A03705D-BCFB-48EA-A119-99A897CC3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237" y="3726367"/>
            <a:ext cx="4409570" cy="63631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0AADB73-909E-4458-81F5-C0901F928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7203" y="4465824"/>
            <a:ext cx="543001" cy="4096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DC123A1-6895-47AA-92E0-25AD0FC11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4280" y="5051479"/>
            <a:ext cx="552527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2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0D29481-43AA-4484-99DD-A871E71096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0D29481-43AA-4484-99DD-A871E71096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68DC31F-9875-4C85-A188-80DBAEA98F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5EC9A9-CA0E-468C-AB3F-45D09F9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PARTICIONAMENTO BINÁRIO RECURSIVO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5812B32-7A04-4141-9109-D5A1B02B14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fontAlgn="base">
              <a:buNone/>
            </a:pPr>
            <a:r>
              <a:rPr lang="pt-BR" sz="2400" b="1" dirty="0">
                <a:solidFill>
                  <a:schemeClr val="accent2"/>
                </a:solidFill>
                <a:latin typeface="Gill Sans MT (Corpo)"/>
              </a:rPr>
              <a:t>2. 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Repetir o processo, buscando o melhor preditor e o melhor ponto de corte que minimize o RSS de cada uma das regiões resultantes. 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O processo continua até que um critério de parada seja atingido (por exemplo: continuar até que nenhuma região tenha mais do que 5 observações).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63F2607-2852-4266-AA2C-ABE085304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fontAlgn="base">
              <a:buNone/>
            </a:pPr>
            <a:r>
              <a:rPr lang="pt-BR" sz="2400" b="1" dirty="0">
                <a:solidFill>
                  <a:schemeClr val="accent2"/>
                </a:solidFill>
                <a:latin typeface="Gill Sans MT (Corpo)"/>
              </a:rPr>
              <a:t>3. 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Após a criação das regiões 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R</a:t>
            </a:r>
            <a:r>
              <a:rPr lang="pt-BR" sz="2400" i="1" baseline="-25000" dirty="0">
                <a:solidFill>
                  <a:schemeClr val="tx1"/>
                </a:solidFill>
                <a:latin typeface="Gill Sans MT (Corpo)"/>
              </a:rPr>
              <a:t>1</a:t>
            </a:r>
            <a:r>
              <a:rPr lang="pt-BR" sz="2400" i="1" dirty="0">
                <a:solidFill>
                  <a:schemeClr val="tx1"/>
                </a:solidFill>
                <a:latin typeface="Gill Sans MT (Corpo)"/>
              </a:rPr>
              <a:t>, …, R</a:t>
            </a:r>
            <a:r>
              <a:rPr lang="pt-BR" sz="2400" i="1" baseline="-25000" dirty="0">
                <a:solidFill>
                  <a:schemeClr val="tx1"/>
                </a:solidFill>
                <a:latin typeface="Gill Sans MT (Corpo)"/>
              </a:rPr>
              <a:t>J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, é possível predizer a resposta para uma observação de teste usando a </a:t>
            </a:r>
            <a:r>
              <a:rPr lang="pt-BR" sz="2400" b="1" dirty="0">
                <a:solidFill>
                  <a:schemeClr val="tx1"/>
                </a:solidFill>
                <a:latin typeface="Gill Sans MT (Corpo)"/>
              </a:rPr>
              <a:t>média</a:t>
            </a:r>
            <a:r>
              <a:rPr lang="pt-BR" sz="2400" dirty="0">
                <a:solidFill>
                  <a:schemeClr val="tx1"/>
                </a:solidFill>
                <a:latin typeface="Gill Sans MT (Corpo)"/>
              </a:rPr>
              <a:t> das observações de treino na região a qual a observação de teste pertence.</a:t>
            </a:r>
          </a:p>
        </p:txBody>
      </p:sp>
    </p:spTree>
    <p:extLst>
      <p:ext uri="{BB962C8B-B14F-4D97-AF65-F5344CB8AC3E}">
        <p14:creationId xmlns:p14="http://schemas.microsoft.com/office/powerpoint/2010/main" val="134469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DC740092-C697-4600-858F-7449C1E8B2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8364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06F65C3C-F388-4BCA-B6C0-EC3BA1789D2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1E7E53-1739-4FFF-8891-3B3BF626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Poda da árvore (</a:t>
            </a:r>
            <a:r>
              <a:rPr lang="pt-BR" dirty="0" err="1"/>
              <a:t>pruning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CAAE1A-B733-42E8-9210-68CBB1CE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961846"/>
          </a:xfrm>
        </p:spPr>
        <p:txBody>
          <a:bodyPr>
            <a:normAutofit lnSpcReduction="10000"/>
          </a:bodyPr>
          <a:lstStyle/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Este processo pode produzir boas predições no conjunto de treino, mas provavelmente ocorrerá o </a:t>
            </a:r>
            <a:r>
              <a:rPr lang="pt-BR" sz="2400" b="0" i="1" dirty="0" err="1">
                <a:solidFill>
                  <a:schemeClr val="tx1"/>
                </a:solidFill>
                <a:effectLst/>
                <a:latin typeface="Gill Sans MT (Corpo)"/>
              </a:rPr>
              <a:t>overfitting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 dos dados, levando à baixa performance no conjunto de teste, uma vez que a árvore resultante pode ser muito complexa.</a:t>
            </a:r>
          </a:p>
          <a:p>
            <a:pPr algn="l" fontAlgn="base">
              <a:buFont typeface="Wingdings" panose="05000000000000000000" pitchFamily="2" charset="2"/>
              <a:buChar char="§"/>
            </a:pP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Uma árvore menor pode resultar em menor variância e melhor </a:t>
            </a:r>
            <a:r>
              <a:rPr lang="pt-BR" sz="2400" b="0" i="0" dirty="0" err="1">
                <a:solidFill>
                  <a:schemeClr val="tx1"/>
                </a:solidFill>
                <a:effectLst/>
                <a:latin typeface="Gill Sans MT (Corpo)"/>
              </a:rPr>
              <a:t>interpretabilidade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 ao custo de um pequeno </a:t>
            </a:r>
            <a:r>
              <a:rPr lang="pt-BR" sz="2400" b="0" i="1" dirty="0">
                <a:solidFill>
                  <a:schemeClr val="tx1"/>
                </a:solidFill>
                <a:effectLst/>
                <a:latin typeface="Gill Sans MT (Corpo)"/>
              </a:rPr>
              <a:t>bias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Gill Sans MT (Corpo)"/>
              </a:rPr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5C30F9-8359-4A5E-87F8-94DB3919B149}"/>
              </a:ext>
            </a:extLst>
          </p:cNvPr>
          <p:cNvSpPr/>
          <p:nvPr/>
        </p:nvSpPr>
        <p:spPr>
          <a:xfrm>
            <a:off x="471022" y="4419595"/>
            <a:ext cx="5514808" cy="20473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pt-BR" sz="2000" b="1" i="0" dirty="0">
                <a:solidFill>
                  <a:schemeClr val="bg1"/>
                </a:solidFill>
                <a:effectLst/>
                <a:latin typeface="Gill Sans MT (Corpo)"/>
              </a:rPr>
              <a:t>Alternativa 1: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Gill Sans MT (Corpo)"/>
              </a:rPr>
              <a:t> construir a árvore até que o </a:t>
            </a:r>
            <a:r>
              <a:rPr lang="pt-BR" sz="2000" b="0" i="0" u="sng" dirty="0">
                <a:solidFill>
                  <a:schemeClr val="bg1"/>
                </a:solidFill>
                <a:effectLst/>
                <a:latin typeface="Gill Sans MT (Corpo)"/>
              </a:rPr>
              <a:t>decréscimo do RSS a cada divisão exceda um limiar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Gill Sans MT (Corpo)"/>
              </a:rPr>
              <a:t>(alto). Pode resultar em árvores menores, porém a abordagem é "míope" porque uma divisão aparentemente sem valor no início da árvore pode resultar em uma separação excelente depois.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9D5F7BC-5091-46C5-B5BA-0B665850DFD2}"/>
              </a:ext>
            </a:extLst>
          </p:cNvPr>
          <p:cNvSpPr/>
          <p:nvPr/>
        </p:nvSpPr>
        <p:spPr>
          <a:xfrm>
            <a:off x="6095999" y="4419595"/>
            <a:ext cx="5514808" cy="20473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pt-BR" sz="2000" b="1" dirty="0">
                <a:solidFill>
                  <a:schemeClr val="bg1"/>
                </a:solidFill>
                <a:latin typeface="Gill Sans MT (Corpo)"/>
              </a:rPr>
              <a:t>Alternativa 2: </a:t>
            </a:r>
            <a:r>
              <a:rPr lang="pt-BR" sz="2000" u="sng" dirty="0">
                <a:solidFill>
                  <a:schemeClr val="bg1"/>
                </a:solidFill>
                <a:latin typeface="Gill Sans MT (Corpo)"/>
              </a:rPr>
              <a:t>construir uma árvore grande 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T</a:t>
            </a:r>
            <a:r>
              <a:rPr lang="pt-BR" sz="2000" baseline="-25000" dirty="0">
                <a:solidFill>
                  <a:schemeClr val="bg1"/>
                </a:solidFill>
                <a:latin typeface="Gill Sans MT (Corpo)"/>
              </a:rPr>
              <a:t>0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 e depois </a:t>
            </a:r>
            <a:r>
              <a:rPr lang="pt-BR" sz="2000" u="sng" dirty="0">
                <a:solidFill>
                  <a:schemeClr val="bg1"/>
                </a:solidFill>
                <a:latin typeface="Gill Sans MT (Corpo)"/>
              </a:rPr>
              <a:t>podá-la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 para obter uma </a:t>
            </a:r>
            <a:r>
              <a:rPr lang="pt-BR" sz="2000" dirty="0" err="1">
                <a:solidFill>
                  <a:schemeClr val="bg1"/>
                </a:solidFill>
                <a:latin typeface="Gill Sans MT (Corpo)"/>
              </a:rPr>
              <a:t>subárvore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 (que leve ao menor erro de teste). O erro de teste da </a:t>
            </a:r>
            <a:r>
              <a:rPr lang="pt-BR" sz="2000" dirty="0" err="1">
                <a:solidFill>
                  <a:schemeClr val="bg1"/>
                </a:solidFill>
                <a:latin typeface="Gill Sans MT (Corpo)"/>
              </a:rPr>
              <a:t>subárvore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 pode ser estimado usando validação cruzada (custoso, devido ao grande número de possíveis </a:t>
            </a:r>
            <a:r>
              <a:rPr lang="pt-BR" sz="2000" dirty="0" err="1">
                <a:solidFill>
                  <a:schemeClr val="bg1"/>
                </a:solidFill>
                <a:latin typeface="Gill Sans MT (Corpo)"/>
              </a:rPr>
              <a:t>subárvores</a:t>
            </a:r>
            <a:r>
              <a:rPr lang="pt-BR" sz="2000" dirty="0">
                <a:solidFill>
                  <a:schemeClr val="bg1"/>
                </a:solidFill>
                <a:latin typeface="Gill Sans MT (Corpo)"/>
              </a:rPr>
              <a:t>) ou um conjunto de validação.</a:t>
            </a:r>
          </a:p>
        </p:txBody>
      </p:sp>
    </p:spTree>
    <p:extLst>
      <p:ext uri="{BB962C8B-B14F-4D97-AF65-F5344CB8AC3E}">
        <p14:creationId xmlns:p14="http://schemas.microsoft.com/office/powerpoint/2010/main" val="286245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87A886F7-0BE2-4F55-9BAD-B8B000C3E36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043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Slide do think-cell" r:id="rId6" imgW="351" imgH="351" progId="TCLayout.ActiveDocument.1">
                  <p:embed/>
                </p:oleObj>
              </mc:Choice>
              <mc:Fallback>
                <p:oleObj name="Slide do think-cell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3671C9E1-1431-48C9-99E0-2ACD3E57AF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8F89F-F19A-4D31-95A9-DEC01BC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 / weakest link pruning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B77BE4-9D29-4BB7-9136-CAA14BA2B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293983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Em vez de considerar cada possível </a:t>
            </a:r>
            <a:r>
              <a:rPr lang="pt-BR" sz="2000" dirty="0" err="1"/>
              <a:t>subárvore</a:t>
            </a:r>
            <a:r>
              <a:rPr lang="pt-BR" sz="2000" dirty="0"/>
              <a:t>, considera-se </a:t>
            </a:r>
            <a:r>
              <a:rPr lang="pt-BR" sz="2000" u="sng" dirty="0"/>
              <a:t>uma sequência de árvores indexadas por um parâmetro de ajuste não-negativo α</a:t>
            </a:r>
            <a:r>
              <a:rPr lang="pt-BR" sz="2000" dirty="0"/>
              <a:t>. Para cada valor de α, corresponde a uma </a:t>
            </a:r>
            <a:r>
              <a:rPr lang="pt-BR" sz="2000" dirty="0" err="1"/>
              <a:t>subárvore</a:t>
            </a:r>
            <a:r>
              <a:rPr lang="pt-BR" sz="2000" dirty="0"/>
              <a:t> T ⊂ T0 que		</a:t>
            </a:r>
          </a:p>
          <a:p>
            <a:pPr marL="0" indent="0">
              <a:buNone/>
            </a:pPr>
            <a:r>
              <a:rPr lang="pt-BR" sz="2000" dirty="0"/>
              <a:t>																		é o menor possível.</a:t>
            </a:r>
          </a:p>
          <a:p>
            <a:r>
              <a:rPr lang="pt-BR" sz="2000" i="1" dirty="0"/>
              <a:t>|T| </a:t>
            </a:r>
            <a:r>
              <a:rPr lang="pt-BR" sz="2000" dirty="0"/>
              <a:t>indica o número de nós terminais da árvore T, </a:t>
            </a:r>
            <a:r>
              <a:rPr lang="pt-BR" sz="2000" i="1" dirty="0" err="1"/>
              <a:t>R</a:t>
            </a:r>
            <a:r>
              <a:rPr lang="pt-BR" sz="2000" i="1" baseline="-25000" dirty="0" err="1"/>
              <a:t>m</a:t>
            </a:r>
            <a:r>
              <a:rPr lang="pt-BR" sz="2000" dirty="0"/>
              <a:t> é o retângulo correspondente ao m-</a:t>
            </a:r>
            <a:r>
              <a:rPr lang="pt-BR" sz="2000" dirty="0" err="1"/>
              <a:t>ésimo</a:t>
            </a:r>
            <a:r>
              <a:rPr lang="pt-BR" sz="2000" dirty="0"/>
              <a:t> nó terminal e          é a resposta predita associada a </a:t>
            </a:r>
            <a:r>
              <a:rPr lang="pt-BR" sz="2000" i="1" dirty="0" err="1"/>
              <a:t>R</a:t>
            </a:r>
            <a:r>
              <a:rPr lang="pt-BR" sz="2000" i="1" baseline="-25000" dirty="0" err="1"/>
              <a:t>m</a:t>
            </a:r>
            <a:r>
              <a:rPr lang="pt-BR" sz="2000" dirty="0"/>
              <a:t> (a média das observações de treino de </a:t>
            </a:r>
            <a:r>
              <a:rPr lang="pt-BR" sz="2000" i="1" dirty="0" err="1"/>
              <a:t>R</a:t>
            </a:r>
            <a:r>
              <a:rPr lang="pt-BR" sz="2000" i="1" baseline="-25000" dirty="0" err="1"/>
              <a:t>m</a:t>
            </a:r>
            <a:r>
              <a:rPr lang="pt-BR" sz="2000" dirty="0"/>
              <a:t>).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6F923D4A-91D5-48D7-8233-6942C3283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293983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α controla o trade-off entre a complexidade da árvore e seu ajuste aos dados. Quando α = 0, a </a:t>
            </a:r>
            <a:r>
              <a:rPr lang="pt-BR" sz="2000" dirty="0" err="1"/>
              <a:t>subárvore</a:t>
            </a:r>
            <a:r>
              <a:rPr lang="pt-BR" sz="2000" dirty="0"/>
              <a:t> </a:t>
            </a:r>
            <a:r>
              <a:rPr lang="pt-BR" sz="2000" i="1" dirty="0"/>
              <a:t>T</a:t>
            </a:r>
            <a:r>
              <a:rPr lang="pt-BR" sz="2000" dirty="0"/>
              <a:t> será igual a </a:t>
            </a:r>
            <a:r>
              <a:rPr lang="pt-BR" sz="2000" i="1" dirty="0"/>
              <a:t>T</a:t>
            </a:r>
            <a:r>
              <a:rPr lang="pt-BR" sz="2000" i="1" baseline="-25000" dirty="0"/>
              <a:t>0</a:t>
            </a:r>
            <a:r>
              <a:rPr lang="pt-BR" sz="2000" dirty="0"/>
              <a:t> porque a equação acima apenas mede o erro de treino.</a:t>
            </a:r>
          </a:p>
          <a:p>
            <a:r>
              <a:rPr lang="pt-BR" sz="2000" dirty="0"/>
              <a:t>A medida que α aumenta, há um preço a pagar por ter uma árvore com muitos nós terminais, e o valor da equação tende a ser minimizado para uma </a:t>
            </a:r>
            <a:r>
              <a:rPr lang="pt-BR" sz="2000" dirty="0" err="1"/>
              <a:t>subárvore</a:t>
            </a:r>
            <a:r>
              <a:rPr lang="pt-BR" sz="2000" dirty="0"/>
              <a:t> menor.</a:t>
            </a:r>
          </a:p>
          <a:p>
            <a:r>
              <a:rPr lang="pt-BR" sz="2000" dirty="0"/>
              <a:t>Pode-se selecionar o valor de α usando um conjunto de validação ou validação cruzada. Depois, retorna-se ao conjunto completo de dados e se obtém a </a:t>
            </a:r>
            <a:r>
              <a:rPr lang="pt-BR" sz="2000" dirty="0" err="1"/>
              <a:t>subárvore</a:t>
            </a:r>
            <a:r>
              <a:rPr lang="pt-BR" sz="2000" dirty="0"/>
              <a:t> correspondente a α.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99A6C3-0A3C-474D-830B-421038868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89" y="3986172"/>
            <a:ext cx="2780250" cy="7793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A1A97E-AD20-4DE3-B8AB-AC80E5A39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6893" y="5347058"/>
            <a:ext cx="445099" cy="2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98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hnq_Z1tFNXTuFM6Yb_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hnq_Z1tFNXTuFM6Yb_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hnq_Z1tFNXTuFM6Yb_N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hnq_Z1tFNXTuFM6Yb_N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6OrnTntffRpcaHYW4Pb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1_PMRDXiOzBlNhxVdQO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sDfVULvHNtixTv_Jek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QmKpFS7GfJJUZ1Ia0K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v9KMVFMHooSWlo58JQ8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ZHByO0LCYPG.xZ8mIR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eUqq.6SO92r2GEJ5Cg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WR15t66H9EHTerwMY.8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TgzEuGzHzI9LGhVvnQL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jNkF5MPkCEoNjMnzjz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CpD.lWl2QR2hzkAcW5F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HURzrzbqHLHjnDWYMYW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Qj8CEMXWnND7Y4lBo1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2OS4yrC4bVBEe1Vb38M8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2FmWrpoiWXtRSmqBLONSQ"/>
</p:tagLst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412</TotalTime>
  <Words>3148</Words>
  <Application>Microsoft Office PowerPoint</Application>
  <PresentationFormat>Widescreen</PresentationFormat>
  <Paragraphs>200</Paragraphs>
  <Slides>30</Slides>
  <Notes>7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Gill Sans MT (Corpo)</vt:lpstr>
      <vt:lpstr>inherit</vt:lpstr>
      <vt:lpstr>Wingdings</vt:lpstr>
      <vt:lpstr>Wingdings 2</vt:lpstr>
      <vt:lpstr>Dividendo</vt:lpstr>
      <vt:lpstr>Slide do think-cell</vt:lpstr>
      <vt:lpstr>Tree-Based methods</vt:lpstr>
      <vt:lpstr>Tree-Based methods</vt:lpstr>
      <vt:lpstr>Decision trees</vt:lpstr>
      <vt:lpstr>Construção da árvore</vt:lpstr>
      <vt:lpstr>PARTICIONAMENTO BINÁRIO RECURSIVO</vt:lpstr>
      <vt:lpstr>PARTICIONAMENTO BINÁRIO RECURSIVO</vt:lpstr>
      <vt:lpstr>PARTICIONAMENTO BINÁRIO RECURSIVO</vt:lpstr>
      <vt:lpstr>Poda da árvore (pruning)</vt:lpstr>
      <vt:lpstr>Cost complexity pruning / weakest link pruning</vt:lpstr>
      <vt:lpstr>Algoritmo – construindo uma árvore de regressão</vt:lpstr>
      <vt:lpstr>Árvores de classificação</vt:lpstr>
      <vt:lpstr>Árvores de classificação</vt:lpstr>
      <vt:lpstr>Vantagens e desvantagens das árvores</vt:lpstr>
      <vt:lpstr>BAGGING</vt:lpstr>
      <vt:lpstr>Bootstrap</vt:lpstr>
      <vt:lpstr>bagging</vt:lpstr>
      <vt:lpstr>Bagging </vt:lpstr>
      <vt:lpstr>Bagging</vt:lpstr>
      <vt:lpstr>bagging</vt:lpstr>
      <vt:lpstr>bagging</vt:lpstr>
      <vt:lpstr>Random forests (florestas aleatórias)</vt:lpstr>
      <vt:lpstr>Random forests (florestas aleatórias)</vt:lpstr>
      <vt:lpstr>Random forests (florestas aleatórias)</vt:lpstr>
      <vt:lpstr>Random forests (florestas aleatórias)</vt:lpstr>
      <vt:lpstr>boosting</vt:lpstr>
      <vt:lpstr>Boosting</vt:lpstr>
      <vt:lpstr>Algoritmo de boosting: adaboost</vt:lpstr>
      <vt:lpstr>Adaboost com árvores de decisão</vt:lpstr>
      <vt:lpstr>boosting</vt:lpstr>
      <vt:lpstr>Para saber 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Tree-Based methods</dc:title>
  <dc:creator>Tatiana Escovedo</dc:creator>
  <cp:lastModifiedBy>Tatiana Escovedo</cp:lastModifiedBy>
  <cp:revision>25</cp:revision>
  <dcterms:created xsi:type="dcterms:W3CDTF">2020-10-16T22:00:36Z</dcterms:created>
  <dcterms:modified xsi:type="dcterms:W3CDTF">2020-10-17T04:52:37Z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61996e-cafd-4c9a-8a94-2dc1b82131ae_Enabled">
    <vt:lpwstr>true</vt:lpwstr>
  </property>
  <property fmtid="{D5CDD505-2E9C-101B-9397-08002B2CF9AE}" pid="3" name="MSIP_Label_8e61996e-cafd-4c9a-8a94-2dc1b82131ae_SetDate">
    <vt:lpwstr>2020-10-16T22:00:36Z</vt:lpwstr>
  </property>
  <property fmtid="{D5CDD505-2E9C-101B-9397-08002B2CF9AE}" pid="4" name="MSIP_Label_8e61996e-cafd-4c9a-8a94-2dc1b82131ae_Method">
    <vt:lpwstr>Standard</vt:lpwstr>
  </property>
  <property fmtid="{D5CDD505-2E9C-101B-9397-08002B2CF9AE}" pid="5" name="MSIP_Label_8e61996e-cafd-4c9a-8a94-2dc1b82131ae_Name">
    <vt:lpwstr>NP-1</vt:lpwstr>
  </property>
  <property fmtid="{D5CDD505-2E9C-101B-9397-08002B2CF9AE}" pid="6" name="MSIP_Label_8e61996e-cafd-4c9a-8a94-2dc1b82131ae_SiteId">
    <vt:lpwstr>5b6f6241-9a57-4be4-8e50-1dfa72e79a57</vt:lpwstr>
  </property>
  <property fmtid="{D5CDD505-2E9C-101B-9397-08002B2CF9AE}" pid="7" name="MSIP_Label_8e61996e-cafd-4c9a-8a94-2dc1b82131ae_ActionId">
    <vt:lpwstr>e2b044ea-9177-4ada-b8c9-6954ded1ac37</vt:lpwstr>
  </property>
  <property fmtid="{D5CDD505-2E9C-101B-9397-08002B2CF9AE}" pid="8" name="MSIP_Label_8e61996e-cafd-4c9a-8a94-2dc1b82131ae_ContentBits">
    <vt:lpwstr>0</vt:lpwstr>
  </property>
</Properties>
</file>